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heme/theme2.xml" ContentType="application/vnd.openxmlformats-officedocument.theme+xml"/>
  <Override PartName="/ppt/tags/tag22.xml" ContentType="application/vnd.openxmlformats-officedocument.presentationml.tags+xml"/>
  <Override PartName="/ppt/notesSlides/notesSlide1.xml" ContentType="application/vnd.openxmlformats-officedocument.presentationml.notesSlide+xml"/>
  <Override PartName="/ppt/tags/tag23.xml" ContentType="application/vnd.openxmlformats-officedocument.presentationml.tags+xml"/>
  <Override PartName="/ppt/notesSlides/notesSlide2.xml" ContentType="application/vnd.openxmlformats-officedocument.presentationml.notesSlide+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notesSlides/notesSlide4.xml" ContentType="application/vnd.openxmlformats-officedocument.presentationml.notesSlide+xml"/>
  <Override PartName="/ppt/tags/tag26.xml" ContentType="application/vnd.openxmlformats-officedocument.presentationml.tags+xml"/>
  <Override PartName="/ppt/notesSlides/notesSlide5.xml" ContentType="application/vnd.openxmlformats-officedocument.presentationml.notesSlide+xml"/>
  <Override PartName="/ppt/tags/tag27.xml" ContentType="application/vnd.openxmlformats-officedocument.presentationml.tags+xml"/>
  <Override PartName="/ppt/notesSlides/notesSlide6.xml" ContentType="application/vnd.openxmlformats-officedocument.presentationml.notesSlide+xml"/>
  <Override PartName="/ppt/comments/modernComment_110_14AB2745.xml" ContentType="application/vnd.ms-powerpoint.comments+xml"/>
  <Override PartName="/ppt/tags/tag28.xml" ContentType="application/vnd.openxmlformats-officedocument.presentationml.tags+xml"/>
  <Override PartName="/ppt/notesSlides/notesSlide7.xml" ContentType="application/vnd.openxmlformats-officedocument.presentationml.notesSlide+xml"/>
  <Override PartName="/ppt/comments/modernComment_111_DD24695F.xml" ContentType="application/vnd.ms-powerpoint.comments+xml"/>
  <Override PartName="/ppt/tags/tag29.xml" ContentType="application/vnd.openxmlformats-officedocument.presentationml.tags+xml"/>
  <Override PartName="/ppt/notesSlides/notesSlide8.xml" ContentType="application/vnd.openxmlformats-officedocument.presentationml.notesSlide+xml"/>
  <Override PartName="/ppt/comments/modernComment_265_1A74C609.xml" ContentType="application/vnd.ms-powerpoint.comment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notesSlides/notesSlide11.xml" ContentType="application/vnd.openxmlformats-officedocument.presentationml.notesSlide+xml"/>
  <Override PartName="/ppt/tags/tag33.xml" ContentType="application/vnd.openxmlformats-officedocument.presentationml.tags+xml"/>
  <Override PartName="/ppt/notesSlides/notesSlide12.xml" ContentType="application/vnd.openxmlformats-officedocument.presentationml.notesSlide+xml"/>
  <Override PartName="/ppt/comments/modernComment_255_EF075DA9.xml" ContentType="application/vnd.ms-powerpoint.comments+xml"/>
  <Override PartName="/ppt/tags/tag34.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notesSlides/notesSlide14.xml" ContentType="application/vnd.openxmlformats-officedocument.presentationml.notesSlide+xml"/>
  <Override PartName="/ppt/comments/modernComment_252_8BC85BCA.xml" ContentType="application/vnd.ms-powerpoint.comments+xml"/>
  <Override PartName="/ppt/tags/tag36.xml" ContentType="application/vnd.openxmlformats-officedocument.presentationml.tags+xml"/>
  <Override PartName="/ppt/notesSlides/notesSlide15.xml" ContentType="application/vnd.openxmlformats-officedocument.presentationml.notesSlide+xml"/>
  <Override PartName="/ppt/comments/modernComment_253_9EB92767.xml" ContentType="application/vnd.ms-powerpoint.comments+xml"/>
  <Override PartName="/ppt/tags/tag37.xml" ContentType="application/vnd.openxmlformats-officedocument.presentationml.tags+xml"/>
  <Override PartName="/ppt/notesSlides/notesSlide16.xml" ContentType="application/vnd.openxmlformats-officedocument.presentationml.notesSlide+xml"/>
  <Override PartName="/ppt/tags/tag38.xml" ContentType="application/vnd.openxmlformats-officedocument.presentationml.tags+xml"/>
  <Override PartName="/ppt/notesSlides/notesSlide17.xml" ContentType="application/vnd.openxmlformats-officedocument.presentationml.notesSlide+xml"/>
  <Override PartName="/ppt/comments/modernComment_261_DFBC6DAD.xml" ContentType="application/vnd.ms-powerpoint.comments+xml"/>
  <Override PartName="/ppt/tags/tag39.xml" ContentType="application/vnd.openxmlformats-officedocument.presentationml.tags+xml"/>
  <Override PartName="/ppt/notesSlides/notesSlide18.xml" ContentType="application/vnd.openxmlformats-officedocument.presentationml.notesSlide+xml"/>
  <Override PartName="/ppt/tags/tag40.xml" ContentType="application/vnd.openxmlformats-officedocument.presentationml.tags+xml"/>
  <Override PartName="/ppt/notesSlides/notesSlide19.xml" ContentType="application/vnd.openxmlformats-officedocument.presentationml.notesSlide+xml"/>
  <Override PartName="/ppt/tags/tag41.xml" ContentType="application/vnd.openxmlformats-officedocument.presentationml.tags+xml"/>
  <Override PartName="/ppt/notesSlides/notesSlide20.xml" ContentType="application/vnd.openxmlformats-officedocument.presentationml.notesSlide+xml"/>
  <Override PartName="/ppt/tags/tag42.xml" ContentType="application/vnd.openxmlformats-officedocument.presentationml.tags+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58" r:id="rId5"/>
    <p:sldId id="259" r:id="rId6"/>
    <p:sldId id="317" r:id="rId7"/>
    <p:sldId id="581" r:id="rId8"/>
    <p:sldId id="600" r:id="rId9"/>
    <p:sldId id="272" r:id="rId10"/>
    <p:sldId id="273" r:id="rId11"/>
    <p:sldId id="613" r:id="rId12"/>
    <p:sldId id="602" r:id="rId13"/>
    <p:sldId id="615" r:id="rId14"/>
    <p:sldId id="582" r:id="rId15"/>
    <p:sldId id="597" r:id="rId16"/>
    <p:sldId id="586" r:id="rId17"/>
    <p:sldId id="594" r:id="rId18"/>
    <p:sldId id="595" r:id="rId19"/>
    <p:sldId id="604" r:id="rId20"/>
    <p:sldId id="609" r:id="rId21"/>
    <p:sldId id="614" r:id="rId22"/>
    <p:sldId id="616" r:id="rId23"/>
    <p:sldId id="610" r:id="rId24"/>
    <p:sldId id="611" r:id="rId25"/>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AC0FF54-8D02-EF2E-B0C1-6EF79CE98F3D}" name="DiBaggio, Sam" initials="SD" userId="S::Sam.DiBaggio@encana.com::b53e2e83-60be-4eda-b32f-ec9e640b5753" providerId="AD"/>
  <p188:author id="{B88A5990-D9F8-C2ED-391C-1D4B9EB31985}" name="Nguyen, Thomas" initials="NT" userId="S::thinh.nguyen@encana.com::7371a5ff-c9aa-4d74-910b-afdeacba84e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B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74"/>
    <p:restoredTop sz="85124"/>
  </p:normalViewPr>
  <p:slideViewPr>
    <p:cSldViewPr snapToGrid="0">
      <p:cViewPr>
        <p:scale>
          <a:sx n="70" d="100"/>
          <a:sy n="70" d="100"/>
        </p:scale>
        <p:origin x="1256" y="976"/>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theme" Target="theme/theme1.xml"/></Relationships>
</file>

<file path=ppt/comments/modernComment_110_14AB2745.xml><?xml version="1.0" encoding="utf-8"?>
<p188:cmLst xmlns:a="http://schemas.openxmlformats.org/drawingml/2006/main" xmlns:r="http://schemas.openxmlformats.org/officeDocument/2006/relationships" xmlns:p188="http://schemas.microsoft.com/office/powerpoint/2018/8/main">
  <p188:cm id="{26C8901A-B07B-48A9-A97F-1AC01F85B2BE}" authorId="{3AC0FF54-8D02-EF2E-B0C1-6EF79CE98F3D}" created="2024-07-29T15:11:34.510">
    <pc:sldMkLst xmlns:pc="http://schemas.microsoft.com/office/powerpoint/2013/main/command">
      <pc:docMk/>
      <pc:sldMk cId="346761029" sldId="272"/>
    </pc:sldMkLst>
    <p188:pos x="5711825" y="2905125"/>
    <p188:txBody>
      <a:bodyPr/>
      <a:lstStyle/>
      <a:p>
        <a:r>
          <a:rPr lang="en-US"/>
          <a:t>This looks to be pointing at O2 instead of LEL</a:t>
        </a:r>
      </a:p>
    </p188:txBody>
  </p188:cm>
</p188:cmLst>
</file>

<file path=ppt/comments/modernComment_111_DD24695F.xml><?xml version="1.0" encoding="utf-8"?>
<p188:cmLst xmlns:a="http://schemas.openxmlformats.org/drawingml/2006/main" xmlns:r="http://schemas.openxmlformats.org/officeDocument/2006/relationships" xmlns:p188="http://schemas.microsoft.com/office/powerpoint/2018/8/main">
  <p188:cm id="{F7D06768-0D91-4E57-B5E8-C2B3FA6804C6}" authorId="{3AC0FF54-8D02-EF2E-B0C1-6EF79CE98F3D}" created="2024-07-29T15:11:49.649">
    <pc:sldMkLst xmlns:pc="http://schemas.microsoft.com/office/powerpoint/2013/main/command">
      <pc:docMk/>
      <pc:sldMk cId="3710151007" sldId="273"/>
    </pc:sldMkLst>
    <p188:pos x="7664450" y="2971800"/>
    <p188:txBody>
      <a:bodyPr/>
      <a:lstStyle/>
      <a:p>
        <a:r>
          <a:rPr lang="en-US"/>
          <a:t>effects</a:t>
        </a:r>
      </a:p>
    </p188:txBody>
  </p188:cm>
</p188:cmLst>
</file>

<file path=ppt/comments/modernComment_252_8BC85BCA.xml><?xml version="1.0" encoding="utf-8"?>
<p188:cmLst xmlns:a="http://schemas.openxmlformats.org/drawingml/2006/main" xmlns:r="http://schemas.openxmlformats.org/officeDocument/2006/relationships" xmlns:p188="http://schemas.microsoft.com/office/powerpoint/2018/8/main">
  <p188:cm id="{0900623E-413D-489F-B8EE-9F364EAA2D86}" authorId="{3AC0FF54-8D02-EF2E-B0C1-6EF79CE98F3D}" created="2024-07-29T15:32:19.328">
    <pc:sldMkLst xmlns:pc="http://schemas.microsoft.com/office/powerpoint/2013/main/command">
      <pc:docMk/>
      <pc:sldMk cId="2345163722" sldId="594"/>
    </pc:sldMkLst>
    <p188:pos x="3638550" y="2187575"/>
    <p188:txBody>
      <a:bodyPr/>
      <a:lstStyle/>
      <a:p>
        <a:r>
          <a:rPr lang="en-US"/>
          <a:t>There are a lot of "%s above the average LEL %" bullets - I have a hard time following which averages are which.</a:t>
        </a:r>
      </a:p>
    </p188:txBody>
  </p188:cm>
  <p188:cm id="{2BB26175-033E-4BB7-8440-D275A85D27C8}" authorId="{3AC0FF54-8D02-EF2E-B0C1-6EF79CE98F3D}" created="2024-07-29T15:44:23.702">
    <pc:sldMkLst xmlns:pc="http://schemas.microsoft.com/office/powerpoint/2013/main/command">
      <pc:docMk/>
      <pc:sldMk cId="2345163722" sldId="594"/>
    </pc:sldMkLst>
    <p188:pos x="2162175" y="5492750"/>
    <p188:txBody>
      <a:bodyPr/>
      <a:lstStyle/>
      <a:p>
        <a:r>
          <a:rPr lang="en-US"/>
          <a:t>Do we have any additional data on OVV Saturn? We flag that there are high LEL events there, but we don't look into it any further?</a:t>
        </a:r>
      </a:p>
    </p188:txBody>
  </p188:cm>
</p188:cmLst>
</file>

<file path=ppt/comments/modernComment_253_9EB92767.xml><?xml version="1.0" encoding="utf-8"?>
<p188:cmLst xmlns:a="http://schemas.openxmlformats.org/drawingml/2006/main" xmlns:r="http://schemas.openxmlformats.org/officeDocument/2006/relationships" xmlns:p188="http://schemas.microsoft.com/office/powerpoint/2018/8/main">
  <p188:cm id="{7992114C-897F-495A-8ECC-5A52056320F0}" authorId="{3AC0FF54-8D02-EF2E-B0C1-6EF79CE98F3D}" created="2024-07-29T15:35:36.834">
    <pc:sldMkLst xmlns:pc="http://schemas.microsoft.com/office/powerpoint/2013/main/command">
      <pc:docMk/>
      <pc:sldMk cId="2662934375" sldId="595"/>
    </pc:sldMkLst>
    <p188:txBody>
      <a:bodyPr/>
      <a:lstStyle/>
      <a:p>
        <a:r>
          <a:rPr lang="en-US"/>
          <a:t>I think the H2S analysis needs some sort of "So what?" associated with it - I see your comments below mention increased monitoring/safety measures...maybe we add that as a bullet to the slide or something.</a:t>
        </a:r>
      </a:p>
    </p188:txBody>
  </p188:cm>
</p188:cmLst>
</file>

<file path=ppt/comments/modernComment_255_EF075DA9.xml><?xml version="1.0" encoding="utf-8"?>
<p188:cmLst xmlns:a="http://schemas.openxmlformats.org/drawingml/2006/main" xmlns:r="http://schemas.openxmlformats.org/officeDocument/2006/relationships" xmlns:p188="http://schemas.microsoft.com/office/powerpoint/2018/8/main">
  <p188:cm id="{1E223F16-4F79-4EC2-A760-1E52B28FA809}" authorId="{3AC0FF54-8D02-EF2E-B0C1-6EF79CE98F3D}" created="2024-07-29T15:25:53.535">
    <pc:sldMkLst xmlns:pc="http://schemas.microsoft.com/office/powerpoint/2013/main/command">
      <pc:docMk/>
      <pc:sldMk cId="4010237353" sldId="597"/>
    </pc:sldMkLst>
    <p188:pos x="2482850" y="2724150"/>
    <p188:txBody>
      <a:bodyPr/>
      <a:lstStyle/>
      <a:p>
        <a:r>
          <a:rPr lang="en-US"/>
          <a:t>Maybe we don't need a bullet pointing this out, since these are the least consequential events, and we can see it in the chart too? You can verbally discuss this.</a:t>
        </a:r>
      </a:p>
    </p188:txBody>
  </p188:cm>
  <p188:cm id="{4466D445-28C7-4BE9-8EAE-C076AFAD98D5}" authorId="{3AC0FF54-8D02-EF2E-B0C1-6EF79CE98F3D}" created="2024-07-29T15:27:18.796">
    <pc:sldMkLst xmlns:pc="http://schemas.microsoft.com/office/powerpoint/2013/main/command">
      <pc:docMk/>
      <pc:sldMk cId="4010237353" sldId="597"/>
    </pc:sldMkLst>
    <p188:pos x="5864225" y="4537075"/>
    <p188:txBody>
      <a:bodyPr/>
      <a:lstStyle/>
      <a:p>
        <a:r>
          <a:rPr lang="en-US"/>
          <a:t>It's confusing to me that the LEL graph goes from least to most and that the H2S chart goes from most to least. I also wonder if it makes more sense to combine these into 1 chart if we're going to present it on 1 slide.</a:t>
        </a:r>
      </a:p>
    </p188:txBody>
  </p188:cm>
</p188:cmLst>
</file>

<file path=ppt/comments/modernComment_261_DFBC6DAD.xml><?xml version="1.0" encoding="utf-8"?>
<p188:cmLst xmlns:a="http://schemas.openxmlformats.org/drawingml/2006/main" xmlns:r="http://schemas.openxmlformats.org/officeDocument/2006/relationships" xmlns:p188="http://schemas.microsoft.com/office/powerpoint/2018/8/main">
  <p188:cm id="{1D918536-2E10-4FE0-AF9F-0BB424FE062E}" authorId="{3AC0FF54-8D02-EF2E-B0C1-6EF79CE98F3D}" created="2024-07-29T15:39:24.049">
    <pc:sldMkLst xmlns:pc="http://schemas.microsoft.com/office/powerpoint/2013/main/command">
      <pc:docMk/>
      <pc:sldMk cId="3753668013" sldId="609"/>
    </pc:sldMkLst>
    <p188:pos x="3467100" y="4422775"/>
    <p188:txBody>
      <a:bodyPr/>
      <a:lstStyle/>
      <a:p>
        <a:r>
          <a:rPr lang="en-US"/>
          <a:t>Did we figure out an estimate of what this number could be?</a:t>
        </a:r>
      </a:p>
    </p188:txBody>
  </p188:cm>
  <p188:cm id="{3ABA3D13-CF14-4740-8335-693B85D1523F}" authorId="{3AC0FF54-8D02-EF2E-B0C1-6EF79CE98F3D}" created="2024-07-29T15:43:00.201">
    <pc:sldMkLst xmlns:pc="http://schemas.microsoft.com/office/powerpoint/2013/main/command">
      <pc:docMk/>
      <pc:sldMk cId="3753668013" sldId="609"/>
    </pc:sldMkLst>
    <p188:pos x="3686175" y="2327274"/>
    <p188:txBody>
      <a:bodyPr/>
      <a:lstStyle/>
      <a:p>
        <a:r>
          <a:rPr lang="en-US"/>
          <a:t>Is Tower Lake just 1 facility or is it an area? If it's 1 facility... I got confused by the use of the word "sites" here because, at least for me, "site" = "facility." So maybe use "processes" or something?</a:t>
        </a:r>
      </a:p>
    </p188:txBody>
  </p188:cm>
  <p188:cm id="{9ED7C84D-D191-4449-AC21-B4F81DB49154}" authorId="{3AC0FF54-8D02-EF2E-B0C1-6EF79CE98F3D}" created="2024-07-29T15:47:45.056">
    <pc:sldMkLst xmlns:pc="http://schemas.microsoft.com/office/powerpoint/2013/main/command">
      <pc:docMk/>
      <pc:sldMk cId="3753668013" sldId="609"/>
    </pc:sldMkLst>
    <p188:pos x="3832225" y="3819525"/>
    <p188:txBody>
      <a:bodyPr/>
      <a:lstStyle/>
      <a:p>
        <a:r>
          <a:rPr lang="en-US"/>
          <a:t>"New Filter Process" sounds more like we're implementing a new process for doing the filter changes...perhaps update the heading to something like… "Replace filters with a newer design"</a:t>
        </a:r>
      </a:p>
    </p188:txBody>
  </p188:cm>
  <p188:cm id="{E68DDC4D-C5EE-4E7C-B9BC-66AE41E80BB0}" authorId="{3AC0FF54-8D02-EF2E-B0C1-6EF79CE98F3D}" created="2024-07-29T15:48:12.504">
    <pc:sldMkLst xmlns:pc="http://schemas.microsoft.com/office/powerpoint/2013/main/command">
      <pc:docMk/>
      <pc:sldMk cId="3753668013" sldId="609"/>
    </pc:sldMkLst>
    <p188:pos x="5508625" y="5594350"/>
    <p188:txBody>
      <a:bodyPr/>
      <a:lstStyle/>
      <a:p>
        <a:r>
          <a:rPr lang="en-US"/>
          <a:t>I wouldn't say that ops' perceived risk is higher than actual risk</a:t>
        </a:r>
      </a:p>
    </p188:txBody>
  </p188:cm>
</p188:cmLst>
</file>

<file path=ppt/comments/modernComment_265_1A74C609.xml><?xml version="1.0" encoding="utf-8"?>
<p188:cmLst xmlns:a="http://schemas.openxmlformats.org/drawingml/2006/main" xmlns:r="http://schemas.openxmlformats.org/officeDocument/2006/relationships" xmlns:p188="http://schemas.microsoft.com/office/powerpoint/2018/8/main">
  <p188:cm id="{69E15788-FB91-4722-9B23-10BDBC7C8403}" authorId="{3AC0FF54-8D02-EF2E-B0C1-6EF79CE98F3D}" created="2024-07-29T15:21:07.551">
    <pc:sldMkLst xmlns:pc="http://schemas.microsoft.com/office/powerpoint/2013/main/command">
      <pc:docMk/>
      <pc:sldMk cId="443860489" sldId="613"/>
    </pc:sldMkLst>
    <p188:pos x="1343025" y="2841625"/>
    <p188:txBody>
      <a:bodyPr/>
      <a:lstStyle/>
      <a:p>
        <a:r>
          <a:rPr lang="en-US"/>
          <a:t>Now that I'm thinking about this some more...I think it's confusing to say that the alarms trigger in intervals. Really, there are just a number of data points associated with each "event group" (like, high gas alert, gas alert to gas alarm, gas alarm ended)- maybe we don't need to go into this level of detail with the audience and leave this bullet out. They won't care that we chose the highest LEL value for each event.</a:t>
        </a:r>
      </a:p>
    </p188:txBody>
  </p188:cm>
  <p188:cm id="{EAEBB1FE-21D9-4719-A4BF-5115F2CD2D4E}" authorId="{3AC0FF54-8D02-EF2E-B0C1-6EF79CE98F3D}" created="2024-07-29T15:22:54.778">
    <pc:sldMkLst xmlns:pc="http://schemas.microsoft.com/office/powerpoint/2013/main/command">
      <pc:docMk/>
      <pc:sldMk cId="443860489" sldId="613"/>
    </pc:sldMkLst>
    <p188:pos x="2371725" y="1758950"/>
    <p188:txBody>
      <a:bodyPr/>
      <a:lstStyle/>
      <a:p>
        <a:r>
          <a:rPr lang="en-US"/>
          <a:t>I think we should mention LEL here too. Add an initial bullet that says something like "All LEL events (SCBA mode and non-SCBA mode)"
And then "All H2S events in non-SCBA mode"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59F3A9-1C70-4DA3-B4F7-9AAB0C36E16D}" type="datetimeFigureOut">
              <a:rPr lang="en-US" smtClean="0"/>
              <a:t>12/25/25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D54E1F-E0B8-469C-BBC6-14273EBF5AFE}" type="slidenum">
              <a:rPr lang="en-US" smtClean="0"/>
              <a:t>‹#›</a:t>
            </a:fld>
            <a:endParaRPr lang="en-US"/>
          </a:p>
        </p:txBody>
      </p:sp>
    </p:spTree>
    <p:extLst>
      <p:ext uri="{BB962C8B-B14F-4D97-AF65-F5344CB8AC3E}">
        <p14:creationId xmlns:p14="http://schemas.microsoft.com/office/powerpoint/2010/main" val="4041381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osha.gov/hydrogen-sulfide"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cdc.gov/niosh/topics/hydrogensulfide/default.html" TargetMode="External"/><Relationship Id="rId5" Type="http://schemas.openxmlformats.org/officeDocument/2006/relationships/hyperlink" Target="https://www.osha.gov/hydrogen-sulfide/hazards" TargetMode="External"/><Relationship Id="rId4" Type="http://schemas.openxmlformats.org/officeDocument/2006/relationships/hyperlink" Target="https://safetylineloneworker.com/blog/the-hazards-of-h2s-ga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A757A-9938-49CB-A041-148D7B38474B}" type="slidenum">
              <a:rPr lang="en-US" smtClean="0"/>
              <a:t>1</a:t>
            </a:fld>
            <a:endParaRPr lang="en-US"/>
          </a:p>
        </p:txBody>
      </p:sp>
    </p:spTree>
    <p:extLst>
      <p:ext uri="{BB962C8B-B14F-4D97-AF65-F5344CB8AC3E}">
        <p14:creationId xmlns:p14="http://schemas.microsoft.com/office/powerpoint/2010/main" val="1352966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b="1" dirty="0"/>
              <a:t>Optional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previous email body did not differentiate the timing of events; all events that had not been labeled were compiled into one number. This can get confusing because if an operator receives such an email, it would be difficult to discern which specific events the number corresponds to, making it challenging to accurately track and address each incident. Some operators have expressed this issue to us in the past. </a:t>
            </a:r>
            <a:r>
              <a:rPr lang="en-US" dirty="0">
                <a:cs typeface="Calibri"/>
              </a:rPr>
              <a:t>After receiving much needed feedback from one of the field operators we’ve spoken to, Ben McDonald, I was able to make changes to the email body in our Power Automate process.</a:t>
            </a:r>
          </a:p>
          <a:p>
            <a:endParaRPr lang="en-US" dirty="0"/>
          </a:p>
        </p:txBody>
      </p:sp>
      <p:sp>
        <p:nvSpPr>
          <p:cNvPr id="4" name="Slide Number Placeholder 3"/>
          <p:cNvSpPr>
            <a:spLocks noGrp="1"/>
          </p:cNvSpPr>
          <p:nvPr>
            <p:ph type="sldNum" sz="quarter" idx="10"/>
          </p:nvPr>
        </p:nvSpPr>
        <p:spPr/>
        <p:txBody>
          <a:bodyPr/>
          <a:lstStyle/>
          <a:p>
            <a:fld id="{F7F7D051-F892-47E8-913B-E82B32ECDF84}" type="slidenum">
              <a:rPr lang="en-US" smtClean="0"/>
              <a:t>10</a:t>
            </a:fld>
            <a:endParaRPr lang="en-US"/>
          </a:p>
        </p:txBody>
      </p:sp>
    </p:spTree>
    <p:extLst>
      <p:ext uri="{BB962C8B-B14F-4D97-AF65-F5344CB8AC3E}">
        <p14:creationId xmlns:p14="http://schemas.microsoft.com/office/powerpoint/2010/main" val="382419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A757A-9938-49CB-A041-148D7B38474B}" type="slidenum">
              <a:rPr lang="en-US" smtClean="0"/>
              <a:t>11</a:t>
            </a:fld>
            <a:endParaRPr lang="en-US"/>
          </a:p>
        </p:txBody>
      </p:sp>
    </p:spTree>
    <p:extLst>
      <p:ext uri="{BB962C8B-B14F-4D97-AF65-F5344CB8AC3E}">
        <p14:creationId xmlns:p14="http://schemas.microsoft.com/office/powerpoint/2010/main" val="1884291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24FC44-245A-495B-85CA-EE5A27F32D6E}" type="slidenum">
              <a:rPr lang="en-US"/>
              <a:pPr/>
              <a:t>12</a:t>
            </a:fld>
            <a:endParaRPr lang="en-US"/>
          </a:p>
        </p:txBody>
      </p:sp>
      <p:sp>
        <p:nvSpPr>
          <p:cNvPr id="15362" name="Rectangle 2"/>
          <p:cNvSpPr>
            <a:spLocks noGrp="1" noRot="1" noChangeAspect="1" noChangeArrowheads="1" noTextEdit="1"/>
          </p:cNvSpPr>
          <p:nvPr>
            <p:ph type="sldImg"/>
          </p:nvPr>
        </p:nvSpPr>
        <p:spPr>
          <a:ln/>
        </p:spPr>
        <p:txBody>
          <a:bodyPr/>
          <a:lstStyle/>
          <a:p>
            <a:endParaRPr lang="en-US"/>
          </a:p>
        </p:txBody>
      </p:sp>
      <p:sp>
        <p:nvSpPr>
          <p:cNvPr id="15363" name="Rectangle 3"/>
          <p:cNvSpPr>
            <a:spLocks noGrp="1" noChangeArrowheads="1"/>
          </p:cNvSpPr>
          <p:nvPr>
            <p:ph type="body" idx="1"/>
          </p:nvPr>
        </p:nvSpPr>
        <p:spPr>
          <a:xfrm>
            <a:off x="914400" y="4343400"/>
            <a:ext cx="5029200" cy="4114800"/>
          </a:xfrm>
        </p:spPr>
        <p:txBody>
          <a:bodyPr/>
          <a:lstStyle/>
          <a:p>
            <a:pPr rtl="0">
              <a:spcBef>
                <a:spcPts val="0"/>
              </a:spcBef>
              <a:spcAft>
                <a:spcPts val="0"/>
              </a:spcAft>
            </a:pPr>
            <a:r>
              <a:rPr lang="en-US" sz="1200" b="1" i="0" u="none" strike="noStrike" dirty="0">
                <a:solidFill>
                  <a:srgbClr val="000000"/>
                </a:solidFill>
                <a:effectLst/>
                <a:latin typeface="Calibri"/>
                <a:ea typeface="Calibri"/>
                <a:cs typeface="Calibri"/>
              </a:rPr>
              <a:t>Using the task labeled data, I was able to profile each of the data. </a:t>
            </a:r>
          </a:p>
          <a:p>
            <a:pPr rtl="0">
              <a:spcBef>
                <a:spcPts val="0"/>
              </a:spcBef>
              <a:spcAft>
                <a:spcPts val="0"/>
              </a:spcAft>
            </a:pPr>
            <a:r>
              <a:rPr lang="en-US" sz="1200" b="1" i="0" u="none" strike="noStrike" dirty="0">
                <a:solidFill>
                  <a:srgbClr val="000000"/>
                </a:solidFill>
                <a:effectLst/>
                <a:latin typeface="Calibri"/>
                <a:ea typeface="Calibri"/>
                <a:cs typeface="Calibri"/>
              </a:rPr>
              <a:t>Number of Reported Events per Task (LEL)</a:t>
            </a:r>
          </a:p>
          <a:p>
            <a:pPr marL="171450" indent="-171450">
              <a:buFont typeface="Arial" panose="020B0604020202020204" pitchFamily="34" charset="0"/>
              <a:buChar char="•"/>
              <a:defRPr/>
            </a:pPr>
            <a:r>
              <a:rPr lang="en-US" dirty="0"/>
              <a:t>Based on the data presented, it is evident that purging and pigging activities account for the highest number of reported LEL events.</a:t>
            </a:r>
            <a:endParaRPr lang="en-US" dirty="0">
              <a:ea typeface="Calibri"/>
              <a:cs typeface="Calibri"/>
            </a:endParaRPr>
          </a:p>
          <a:p>
            <a:pPr marL="171450" marR="0" lvl="0" indent="-171450" algn="l" defTabSz="914400">
              <a:lnSpc>
                <a:spcPct val="100000"/>
              </a:lnSpc>
              <a:spcBef>
                <a:spcPts val="0"/>
              </a:spcBef>
              <a:spcAft>
                <a:spcPts val="0"/>
              </a:spcAft>
              <a:buClrTx/>
              <a:buSzTx/>
              <a:buFont typeface="Arial" panose="020B0604020202020204" pitchFamily="34" charset="0"/>
              <a:buChar char="•"/>
              <a:tabLst/>
              <a:defRPr/>
            </a:pPr>
            <a:r>
              <a:rPr lang="en-US" dirty="0"/>
              <a:t>In contrast, maintenance tasks involving compressors, piping, and valves show fewer events. </a:t>
            </a:r>
            <a:endParaRPr lang="en-US" dirty="0">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indicates that tasks that involve the usage of high pressurized gas such as purging and pigging operations may be more likely to trigger an event that has a higher LEL % than the average for all tasks</a:t>
            </a:r>
            <a:endParaRPr lang="en-US" dirty="0">
              <a:ea typeface="Calibri"/>
              <a:cs typeface="Calibri"/>
            </a:endParaRPr>
          </a:p>
          <a:p>
            <a:pPr rtl="0">
              <a:spcBef>
                <a:spcPts val="0"/>
              </a:spcBef>
              <a:spcAft>
                <a:spcPts val="0"/>
              </a:spcAft>
            </a:pPr>
            <a:endParaRPr lang="en-US" sz="1200" b="0" i="0" u="none" strike="noStrike" dirty="0">
              <a:solidFill>
                <a:schemeClr val="tx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Calibri"/>
                <a:ea typeface="Calibri"/>
                <a:cs typeface="Calibri"/>
              </a:rPr>
              <a:t>Number of Reported Events per Task (H2S)</a:t>
            </a:r>
            <a:endParaRPr lang="en-US" sz="1200" b="0" i="0" u="none" strike="noStrike" dirty="0">
              <a:solidFill>
                <a:schemeClr val="tx1"/>
              </a:solidFill>
              <a:effectLst/>
              <a:latin typeface="Calibri"/>
              <a:ea typeface="Calibri"/>
              <a:cs typeface="Calibri"/>
            </a:endParaRPr>
          </a:p>
          <a:p>
            <a:pPr marL="171450" indent="-171450">
              <a:buFont typeface="Arial" panose="020B0604020202020204" pitchFamily="34" charset="0"/>
              <a:buChar char="•"/>
              <a:defRPr/>
            </a:pPr>
            <a:r>
              <a:rPr lang="en-US" dirty="0"/>
              <a:t>The data indicates that maintenance activities on pumps and pigging operations report the highest number of H₂S events. </a:t>
            </a:r>
          </a:p>
          <a:p>
            <a:pPr marL="171450" indent="-171450">
              <a:buFont typeface="Arial" panose="020B0604020202020204" pitchFamily="34" charset="0"/>
              <a:buChar char="•"/>
              <a:defRPr/>
            </a:pPr>
            <a:r>
              <a:rPr lang="en-US" dirty="0"/>
              <a:t>Conversely, maintenance or inspections involving compressors and filter changes exhibit fewer H₂S events. Along with pigging, which converts sour gas to sweet gas, </a:t>
            </a:r>
            <a:r>
              <a:rPr lang="en-US" b="1" dirty="0"/>
              <a:t>pumps also </a:t>
            </a:r>
            <a:r>
              <a:rPr lang="en-US" dirty="0"/>
              <a:t>often handle fluids that contain sour gas (H₂S). </a:t>
            </a:r>
            <a:endParaRPr lang="en-US" dirty="0">
              <a:ea typeface="Calibri"/>
              <a:cs typeface="Calibri"/>
            </a:endParaRPr>
          </a:p>
          <a:p>
            <a:pPr marL="171450" indent="-171450">
              <a:buFont typeface="Arial" panose="020B0604020202020204" pitchFamily="34" charset="0"/>
              <a:buChar char="•"/>
              <a:defRPr/>
            </a:pPr>
            <a:r>
              <a:rPr lang="en-US" dirty="0"/>
              <a:t>Maintenance activities can release built-up H₂S from the pump components, which explains why these two tasks are more likely to trigger an H2S event when compared to other tasks.</a:t>
            </a:r>
            <a:endParaRPr lang="en-US" dirty="0">
              <a:ea typeface="Calibri"/>
              <a:cs typeface="Calibri"/>
            </a:endParaRPr>
          </a:p>
        </p:txBody>
      </p:sp>
    </p:spTree>
    <p:extLst>
      <p:ext uri="{BB962C8B-B14F-4D97-AF65-F5344CB8AC3E}">
        <p14:creationId xmlns:p14="http://schemas.microsoft.com/office/powerpoint/2010/main" val="2443011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A757A-9938-49CB-A041-148D7B38474B}" type="slidenum">
              <a:rPr lang="en-US" smtClean="0"/>
              <a:t>13</a:t>
            </a:fld>
            <a:endParaRPr lang="en-US"/>
          </a:p>
        </p:txBody>
      </p:sp>
    </p:spTree>
    <p:extLst>
      <p:ext uri="{BB962C8B-B14F-4D97-AF65-F5344CB8AC3E}">
        <p14:creationId xmlns:p14="http://schemas.microsoft.com/office/powerpoint/2010/main" val="3096456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24FC44-245A-495B-85CA-EE5A27F32D6E}" type="slidenum">
              <a:rPr lang="en-US"/>
              <a:pPr/>
              <a:t>14</a:t>
            </a:fld>
            <a:endParaRPr lang="en-US"/>
          </a:p>
        </p:txBody>
      </p:sp>
      <p:sp>
        <p:nvSpPr>
          <p:cNvPr id="15362" name="Rectangle 2"/>
          <p:cNvSpPr>
            <a:spLocks noGrp="1" noRot="1" noChangeAspect="1" noChangeArrowheads="1" noTextEdit="1"/>
          </p:cNvSpPr>
          <p:nvPr>
            <p:ph type="sldImg"/>
          </p:nvPr>
        </p:nvSpPr>
        <p:spPr>
          <a:ln/>
        </p:spPr>
        <p:txBody>
          <a:bodyPr/>
          <a:lstStyle/>
          <a:p>
            <a:endParaRPr lang="en-US"/>
          </a:p>
        </p:txBody>
      </p:sp>
      <p:sp>
        <p:nvSpPr>
          <p:cNvPr id="15363" name="Rectangle 3"/>
          <p:cNvSpPr>
            <a:spLocks noGrp="1" noChangeArrowheads="1"/>
          </p:cNvSpPr>
          <p:nvPr>
            <p:ph type="body" idx="1"/>
          </p:nvPr>
        </p:nvSpPr>
        <p:spPr>
          <a:xfrm>
            <a:off x="914400" y="4343400"/>
            <a:ext cx="5029200" cy="411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Poppins"/>
                <a:cs typeface="Poppins"/>
              </a:rPr>
              <a:t>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permutation testing for </a:t>
            </a:r>
            <a:r>
              <a:rPr lang="en-US" dirty="0" err="1"/>
              <a:t>Getis</a:t>
            </a:r>
            <a:r>
              <a:rPr lang="en-US" dirty="0"/>
              <a:t> Ord Gi*, two significant hot-spots were identified in Dawson North, which mean these locations had higher average LEL percentages than the average for all locations combined. </a:t>
            </a:r>
            <a:endParaRPr lang="en-US"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of the events at these two locations are associated with purging or pigging activities, with two notable instances involving filter changes at Tower Lake, showing LEL percentages 74% and 89% (50 and 59) above the average (23.20) for all events that involved filter changes. </a:t>
            </a:r>
            <a:endParaRPr lang="en-US" dirty="0">
              <a:cs typeface="Calibri"/>
            </a:endParaRPr>
          </a:p>
          <a:p>
            <a:pPr marL="171450" indent="-171450">
              <a:buFont typeface="Arial" panose="020B0604020202020204" pitchFamily="34" charset="0"/>
              <a:buChar char="•"/>
              <a:defRPr/>
            </a:pPr>
            <a:r>
              <a:rPr lang="en-US" b="1" u="sng" dirty="0"/>
              <a:t>Even though OVV Saturn’s average is higher than the global average, it remains slightly under halfway of the LEL threshold.</a:t>
            </a:r>
          </a:p>
          <a:p>
            <a:pPr marL="171450" indent="-171450">
              <a:buFont typeface="Arial" panose="020B0604020202020204" pitchFamily="34" charset="0"/>
              <a:buChar char="•"/>
            </a:pPr>
            <a:r>
              <a:rPr lang="en-US" b="1" u="sng" dirty="0"/>
              <a:t>However, OVV Tower Lake’s average is right within the range of what is considered flammable, which could pose potential risks for explosive hazards that may need closer monitoring</a:t>
            </a:r>
            <a:endParaRPr lang="en-US" sz="1200" dirty="0">
              <a:latin typeface="Poppins"/>
              <a:cs typeface="Arial"/>
            </a:endParaRPr>
          </a:p>
          <a:p>
            <a:endParaRPr lang="en-US" sz="1200" dirty="0">
              <a:latin typeface="Poppins"/>
              <a:cs typeface="Arial"/>
            </a:endParaRPr>
          </a:p>
          <a:p>
            <a:r>
              <a:rPr lang="en-US" b="1" dirty="0">
                <a:effectLst/>
              </a:rPr>
              <a:t>Optional info on G-Statistics</a:t>
            </a:r>
            <a:endParaRPr lang="en-US" b="1" dirty="0">
              <a:effectLst/>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rPr>
              <a:t>Gi statistic:</a:t>
            </a:r>
            <a:r>
              <a:rPr lang="en-US" b="1" u="sng" dirty="0">
                <a:solidFill>
                  <a:srgbClr val="655EE1"/>
                </a:solidFill>
                <a:effectLst/>
                <a:latin typeface="Helvetica Neue"/>
              </a:rPr>
              <a:t> Gi* compares local value of an individual location to the global average – Identifies if local pattern of a variable at a location is different to what is generally observed across the whole study area (the average),</a:t>
            </a:r>
            <a:endParaRPr lang="en-US" b="1" dirty="0">
              <a:effectLst/>
              <a:latin typeface="Helvetica Neue"/>
            </a:endParaRPr>
          </a:p>
          <a:p>
            <a:pPr marL="628650" lvl="1" indent="-171450">
              <a:buFont typeface="Arial" panose="020B0604020202020204" pitchFamily="34" charset="0"/>
              <a:buChar char="•"/>
            </a:pPr>
            <a:r>
              <a:rPr lang="en-US" b="0" u="none" dirty="0">
                <a:solidFill>
                  <a:srgbClr val="E13D5A"/>
                </a:solidFill>
                <a:effectLst/>
                <a:latin typeface="Helvetica Neue"/>
              </a:rPr>
              <a:t>Gi* of 0.0: Values of 0.0 suggest no clustering of low or high values</a:t>
            </a:r>
          </a:p>
          <a:p>
            <a:pPr marL="628650" lvl="1" indent="-171450">
              <a:buFont typeface="Arial" panose="020B0604020202020204" pitchFamily="34" charset="0"/>
              <a:buChar char="•"/>
            </a:pPr>
            <a:r>
              <a:rPr lang="en-US" b="0" u="none" dirty="0">
                <a:solidFill>
                  <a:srgbClr val="E13D5A"/>
                </a:solidFill>
                <a:effectLst/>
                <a:latin typeface="Helvetica Neue"/>
              </a:rPr>
              <a:t>High Gi∗: Indicates a hot spot, meaning high values near location </a:t>
            </a:r>
            <a:r>
              <a:rPr lang="en-US" b="0" u="none" dirty="0" err="1">
                <a:solidFill>
                  <a:srgbClr val="E13D5A"/>
                </a:solidFill>
                <a:effectLst/>
                <a:latin typeface="Helvetica Neue"/>
              </a:rPr>
              <a:t>i</a:t>
            </a:r>
            <a:r>
              <a:rPr lang="en-US" b="0" u="none" dirty="0">
                <a:solidFill>
                  <a:srgbClr val="E13D5A"/>
                </a:solidFill>
                <a:effectLst/>
                <a:latin typeface="Helvetica Neue"/>
              </a:rPr>
              <a:t> are clustered (red spots)</a:t>
            </a:r>
          </a:p>
          <a:p>
            <a:pPr marL="628650" lvl="1" indent="-171450">
              <a:buFont typeface="Arial" panose="020B0604020202020204" pitchFamily="34" charset="0"/>
              <a:buChar char="•"/>
            </a:pPr>
            <a:r>
              <a:rPr lang="en-US" b="0" u="none" dirty="0">
                <a:solidFill>
                  <a:srgbClr val="E13D5A"/>
                </a:solidFill>
                <a:effectLst/>
                <a:latin typeface="Helvetica Neue"/>
              </a:rPr>
              <a:t>Low Gi∗: Indicates a cold spot, meaning low values are clustered near location </a:t>
            </a:r>
            <a:r>
              <a:rPr lang="en-US" b="0" u="none" dirty="0" err="1">
                <a:solidFill>
                  <a:srgbClr val="E13D5A"/>
                </a:solidFill>
                <a:effectLst/>
                <a:latin typeface="Helvetica Neue"/>
              </a:rPr>
              <a:t>i</a:t>
            </a:r>
            <a:r>
              <a:rPr lang="en-US" b="0" u="none" dirty="0">
                <a:solidFill>
                  <a:srgbClr val="E13D5A"/>
                </a:solidFill>
                <a:effectLst/>
                <a:latin typeface="Helvetica Neue"/>
              </a:rPr>
              <a:t>. (blue spots)</a:t>
            </a:r>
          </a:p>
          <a:p>
            <a:pPr marL="628650" lvl="1" indent="-171450">
              <a:buFont typeface="Arial" panose="020B0604020202020204" pitchFamily="34" charset="0"/>
              <a:buChar char="•"/>
            </a:pPr>
            <a:r>
              <a:rPr lang="en-US" b="1" u="sng" dirty="0">
                <a:solidFill>
                  <a:srgbClr val="194B62"/>
                </a:solidFill>
                <a:effectLst/>
                <a:latin typeface="Helvetica Neue"/>
              </a:rPr>
              <a:t>Outliers are inferred where there is a significant local deviation (p-value &lt; alpha) – for both red and blue spots</a:t>
            </a:r>
          </a:p>
          <a:p>
            <a:pPr marL="171450" indent="-171450">
              <a:buFont typeface="Arial" panose="020B0604020202020204" pitchFamily="34" charset="0"/>
              <a:buChar char="•"/>
            </a:pPr>
            <a:r>
              <a:rPr lang="en-US" b="1" dirty="0">
                <a:effectLst/>
                <a:latin typeface="Helvetica Neue"/>
              </a:rPr>
              <a:t>Null Hypothesis (H0)</a:t>
            </a:r>
          </a:p>
          <a:p>
            <a:pPr marL="628650" lvl="1" indent="-171450">
              <a:buFont typeface="Arial" panose="020B0604020202020204" pitchFamily="34" charset="0"/>
              <a:buChar char="•"/>
            </a:pPr>
            <a:r>
              <a:rPr lang="en-US" dirty="0">
                <a:effectLst/>
                <a:latin typeface="Helvetica Neue"/>
              </a:rPr>
              <a:t>The null hypothesis for the </a:t>
            </a:r>
            <a:r>
              <a:rPr lang="en-US" dirty="0" err="1">
                <a:effectLst/>
                <a:latin typeface="Helvetica Neue"/>
              </a:rPr>
              <a:t>Getis</a:t>
            </a:r>
            <a:r>
              <a:rPr lang="en-US" dirty="0">
                <a:effectLst/>
                <a:latin typeface="Helvetica Neue"/>
              </a:rPr>
              <a:t>-Ord Gi* test states that:</a:t>
            </a:r>
            <a:r>
              <a:rPr lang="en-US" u="sng" dirty="0">
                <a:effectLst/>
                <a:latin typeface="Helvetica Neue"/>
              </a:rPr>
              <a:t> </a:t>
            </a:r>
            <a:r>
              <a:rPr lang="en-US" b="1" u="sng" dirty="0">
                <a:effectLst/>
                <a:latin typeface="Helvetica Neue"/>
              </a:rPr>
              <a:t>"There is no spatial clustering of high or low values. The observed pattern of values is the result of random spatial processes.”</a:t>
            </a:r>
          </a:p>
          <a:p>
            <a:pPr marL="628650" lvl="1" indent="-171450">
              <a:buFont typeface="Arial" panose="020B0604020202020204" pitchFamily="34" charset="0"/>
              <a:buChar char="•"/>
            </a:pPr>
            <a:r>
              <a:rPr lang="en-US" dirty="0">
                <a:effectLst/>
                <a:latin typeface="Helvetica Neue"/>
              </a:rPr>
              <a:t>In other words, under the null hypothesis, the spatial distribution of the variable of interest is random, and any observed clustering of high or low values is due to chance rather than any underlying spatial process.</a:t>
            </a:r>
          </a:p>
          <a:p>
            <a:pPr marL="171450" indent="-171450">
              <a:buFont typeface="Arial" panose="020B0604020202020204" pitchFamily="34" charset="0"/>
              <a:buChar char="•"/>
            </a:pPr>
            <a:r>
              <a:rPr lang="en-US" b="1" dirty="0">
                <a:effectLst/>
                <a:latin typeface="Helvetica Neue"/>
              </a:rPr>
              <a:t>Alternative Hypothesis (H1)</a:t>
            </a:r>
          </a:p>
          <a:p>
            <a:pPr marL="628650" lvl="1" indent="-171450">
              <a:buFont typeface="Arial" panose="020B0604020202020204" pitchFamily="34" charset="0"/>
              <a:buChar char="•"/>
            </a:pPr>
            <a:r>
              <a:rPr lang="en-US" dirty="0">
                <a:effectLst/>
                <a:latin typeface="Helvetica Neue"/>
              </a:rPr>
              <a:t>The alternative hypothesis for the </a:t>
            </a:r>
            <a:r>
              <a:rPr lang="en-US" dirty="0" err="1">
                <a:effectLst/>
                <a:latin typeface="Helvetica Neue"/>
              </a:rPr>
              <a:t>Getis</a:t>
            </a:r>
            <a:r>
              <a:rPr lang="en-US" dirty="0">
                <a:effectLst/>
                <a:latin typeface="Helvetica Neue"/>
              </a:rPr>
              <a:t>-Ord Gi* test is:</a:t>
            </a:r>
            <a:r>
              <a:rPr lang="en-US" u="sng" dirty="0">
                <a:effectLst/>
                <a:latin typeface="Helvetica Neue"/>
              </a:rPr>
              <a:t> </a:t>
            </a:r>
            <a:r>
              <a:rPr lang="en-US" b="1" u="sng" dirty="0">
                <a:effectLst/>
                <a:latin typeface="Helvetica Neue"/>
              </a:rPr>
              <a:t>There is spatial clustering of high or low values. The observed pattern of values is significantly different from what would be expected under random spatial processes.”</a:t>
            </a:r>
            <a:endParaRPr lang="en-US" b="0" u="none" dirty="0">
              <a:effectLst/>
              <a:latin typeface="Helvetica Neue"/>
            </a:endParaRPr>
          </a:p>
          <a:p>
            <a:pPr marL="628650" lvl="1" indent="-171450">
              <a:buFont typeface="Arial" panose="020B0604020202020204" pitchFamily="34" charset="0"/>
              <a:buChar char="•"/>
            </a:pPr>
            <a:r>
              <a:rPr lang="en-US" b="1" u="sng" dirty="0">
                <a:effectLst/>
                <a:latin typeface="Helvetica Neue"/>
              </a:rPr>
              <a:t>This means that the observed clustering is unlikely to be due to random chance and instead indicates a significant spatial process at work</a:t>
            </a:r>
            <a:endParaRPr lang="en-US" sz="1200" b="1" dirty="0">
              <a:latin typeface="Helvetica Neue"/>
              <a:cs typeface="Arial"/>
            </a:endParaRPr>
          </a:p>
          <a:p>
            <a:endParaRPr lang="en-US" dirty="0">
              <a:ea typeface="Calibri"/>
              <a:cs typeface="Calibri"/>
            </a:endParaRPr>
          </a:p>
          <a:p>
            <a:r>
              <a:rPr lang="en-US" b="1" dirty="0">
                <a:ea typeface="Calibri"/>
                <a:cs typeface="Calibri"/>
              </a:rPr>
              <a:t>Optional information on Permutation Testing</a:t>
            </a:r>
          </a:p>
          <a:p>
            <a:pPr marL="171450" indent="-171450">
              <a:buFont typeface="Arial" panose="020B0604020202020204" pitchFamily="34" charset="0"/>
              <a:buChar char="•"/>
            </a:pPr>
            <a:r>
              <a:rPr lang="en-US" b="1" dirty="0">
                <a:effectLst/>
              </a:rPr>
              <a:t>Non-parametric</a:t>
            </a:r>
            <a:endParaRPr lang="en-US" b="1" dirty="0">
              <a:effectLst/>
              <a:cs typeface="Calibri"/>
            </a:endParaRPr>
          </a:p>
          <a:p>
            <a:pPr marL="742950" lvl="1" indent="-285750">
              <a:buFont typeface="Arial" panose="020B0604020202020204" pitchFamily="34" charset="0"/>
              <a:buChar char="•"/>
            </a:pPr>
            <a:r>
              <a:rPr lang="en-US" b="0" u="none" dirty="0">
                <a:effectLst/>
                <a:latin typeface="Helvetica Neue"/>
              </a:rPr>
              <a:t>It is an exact statistical non-parametric method used to assess the significance of a test statistic.</a:t>
            </a:r>
          </a:p>
          <a:p>
            <a:pPr marL="742950" lvl="1" indent="-285750">
              <a:buFont typeface="Arial" panose="020B0604020202020204" pitchFamily="34" charset="0"/>
              <a:buChar char="•"/>
            </a:pPr>
            <a:r>
              <a:rPr lang="en-US" b="0" u="none" dirty="0">
                <a:effectLst/>
                <a:latin typeface="Helvetica Neue"/>
              </a:rPr>
              <a:t>It involves constructing an empirical distribution of test statistics through random permutations of the original dataset (number of permutations must be large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u="none" baseline="-25000" dirty="0">
                <a:latin typeface="Poppins"/>
                <a:cs typeface="Poppins"/>
              </a:rPr>
              <a:t>Permutation testing doesn't assume normality or a specific distribution, making it suitable for data that may not follow a normal distribution</a:t>
            </a:r>
            <a:endParaRPr lang="en-US" sz="2000" b="0" u="none" dirty="0">
              <a:effectLst/>
              <a:latin typeface="Poppins"/>
              <a:cs typeface="Poppi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rPr>
              <a:t>Null Hypothesis and Testing</a:t>
            </a:r>
            <a:endParaRPr lang="en-US" b="1" dirty="0">
              <a:effectLst/>
              <a:cs typeface="Calibri"/>
            </a:endParaRPr>
          </a:p>
          <a:p>
            <a:pPr marL="742950" lvl="1" indent="-285750">
              <a:buFont typeface="Arial" panose="020B0604020202020204" pitchFamily="34" charset="0"/>
              <a:buChar char="•"/>
            </a:pPr>
            <a:r>
              <a:rPr lang="en-US" dirty="0">
                <a:solidFill>
                  <a:srgbClr val="000000"/>
                </a:solidFill>
                <a:effectLst/>
                <a:latin typeface="Helvetica Neue"/>
              </a:rPr>
              <a:t>The</a:t>
            </a:r>
            <a:r>
              <a:rPr lang="en-US" b="1" u="sng" dirty="0">
                <a:solidFill>
                  <a:srgbClr val="655EE1"/>
                </a:solidFill>
                <a:effectLst/>
                <a:latin typeface="Helvetica Neue"/>
              </a:rPr>
              <a:t> null hypothesis is that all samples come from the same distribution H0 : F = G;</a:t>
            </a:r>
            <a:r>
              <a:rPr lang="en-US" dirty="0">
                <a:solidFill>
                  <a:srgbClr val="000000"/>
                </a:solidFill>
                <a:effectLst/>
                <a:latin typeface="Helvetica Neue"/>
              </a:rPr>
              <a:t> under the null hypothesis, the</a:t>
            </a:r>
            <a:r>
              <a:rPr lang="en-US" b="1" u="sng" dirty="0">
                <a:solidFill>
                  <a:srgbClr val="000000"/>
                </a:solidFill>
                <a:effectLst/>
                <a:latin typeface="Helvetica Neue"/>
              </a:rPr>
              <a:t> </a:t>
            </a:r>
            <a:r>
              <a:rPr lang="en-US" b="1" u="sng" dirty="0">
                <a:solidFill>
                  <a:srgbClr val="8498E4"/>
                </a:solidFill>
                <a:effectLst/>
                <a:latin typeface="Helvetica Neue"/>
              </a:rPr>
              <a:t>empirical</a:t>
            </a:r>
            <a:r>
              <a:rPr lang="en-US" b="1" u="sng" dirty="0">
                <a:solidFill>
                  <a:srgbClr val="655EE1"/>
                </a:solidFill>
                <a:effectLst/>
                <a:latin typeface="Helvetica Neue"/>
              </a:rPr>
              <a:t> distribution of the test statistic is constructing by calculating all </a:t>
            </a:r>
            <a:r>
              <a:rPr lang="en-US" b="1" u="sng" dirty="0">
                <a:solidFill>
                  <a:srgbClr val="E29974"/>
                </a:solidFill>
                <a:effectLst/>
                <a:latin typeface="Helvetica Neue"/>
              </a:rPr>
              <a:t>possible</a:t>
            </a:r>
            <a:r>
              <a:rPr lang="en-US" b="1" u="sng" dirty="0">
                <a:solidFill>
                  <a:srgbClr val="655EE1"/>
                </a:solidFill>
                <a:effectLst/>
                <a:latin typeface="Helvetica Neue"/>
              </a:rPr>
              <a:t> values of the test statistic under possible rearrangements of the observed data for a large number of iterations (or permutations)</a:t>
            </a:r>
            <a:endParaRPr lang="en-US" dirty="0">
              <a:solidFill>
                <a:srgbClr val="655EE1"/>
              </a:solidFill>
              <a:effectLst/>
              <a:latin typeface="Helvetica Neue"/>
            </a:endParaRPr>
          </a:p>
          <a:p>
            <a:pPr marL="742950" lvl="1" indent="-285750">
              <a:buFont typeface="Arial" panose="020B0604020202020204" pitchFamily="34" charset="0"/>
              <a:buChar char="•"/>
            </a:pPr>
            <a:r>
              <a:rPr lang="en-US" b="0" u="none" dirty="0">
                <a:solidFill>
                  <a:srgbClr val="655EE1"/>
                </a:solidFill>
                <a:effectLst/>
                <a:latin typeface="Helvetica Neue"/>
              </a:rPr>
              <a:t>The </a:t>
            </a:r>
            <a:r>
              <a:rPr lang="en-US" b="1" u="sng" dirty="0">
                <a:solidFill>
                  <a:srgbClr val="655EE1"/>
                </a:solidFill>
                <a:effectLst/>
                <a:latin typeface="Helvetica Neue"/>
              </a:rPr>
              <a:t>observed test statistic is then compared to the empirical distribution to pinpoint its significance (proportion of permutated test statistics that is equal to or exceed the observed test statistic) using a one tailed test (how many actually exceeded as opposed to measuring the extreme ends of both tails).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rPr>
              <a:t>Empirical Distributions</a:t>
            </a:r>
            <a:endParaRPr lang="en-US" b="1" dirty="0">
              <a:effectLst/>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dirty="0">
                <a:solidFill>
                  <a:srgbClr val="535759"/>
                </a:solidFill>
                <a:effectLst/>
                <a:highlight>
                  <a:srgbClr val="F5F5F5"/>
                </a:highlight>
                <a:latin typeface="Poppins"/>
                <a:cs typeface="Poppins"/>
              </a:rPr>
              <a:t>Number of Iterations that the permutation algorithm was ran: 1,000</a:t>
            </a:r>
            <a:r>
              <a:rPr lang="en-US" sz="1800" b="0" i="0" dirty="0">
                <a:solidFill>
                  <a:srgbClr val="535759"/>
                </a:solidFill>
                <a:effectLst/>
                <a:highlight>
                  <a:srgbClr val="F5F5F5"/>
                </a:highlight>
                <a:latin typeface="Poppins"/>
                <a:cs typeface="Poppins"/>
              </a:rPr>
              <a:t>​</a:t>
            </a:r>
            <a:endParaRPr lang="en-US" sz="1200" b="0" i="0" u="none" strike="noStrike" dirty="0">
              <a:solidFill>
                <a:srgbClr val="535759"/>
              </a:solidFill>
              <a:effectLst/>
              <a:highlight>
                <a:srgbClr val="F5F5F5"/>
              </a:highlight>
              <a:latin typeface="Poppins"/>
              <a:cs typeface="Poppin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dirty="0">
                <a:solidFill>
                  <a:srgbClr val="535759"/>
                </a:solidFill>
                <a:effectLst/>
                <a:highlight>
                  <a:srgbClr val="F5F5F5"/>
                </a:highlight>
                <a:latin typeface="Poppins"/>
                <a:cs typeface="Poppins"/>
              </a:rPr>
              <a:t>Total sampled permutations: 42,000 for LEL and 43,000 for H2S.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dirty="0">
                <a:solidFill>
                  <a:srgbClr val="535759"/>
                </a:solidFill>
                <a:effectLst/>
                <a:highlight>
                  <a:srgbClr val="F5F5F5"/>
                </a:highlight>
                <a:latin typeface="Poppins"/>
                <a:cs typeface="Poppins"/>
              </a:rPr>
              <a:t>42 test statistics were generated for each iteration for LEL Data (vice versa for H2S).</a:t>
            </a:r>
          </a:p>
          <a:p>
            <a:endParaRPr lang="en-US" b="1" dirty="0">
              <a:ea typeface="Calibri"/>
              <a:cs typeface="Calibri"/>
            </a:endParaRPr>
          </a:p>
        </p:txBody>
      </p:sp>
    </p:spTree>
    <p:extLst>
      <p:ext uri="{BB962C8B-B14F-4D97-AF65-F5344CB8AC3E}">
        <p14:creationId xmlns:p14="http://schemas.microsoft.com/office/powerpoint/2010/main" val="2868750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24FC44-245A-495B-85CA-EE5A27F32D6E}" type="slidenum">
              <a:rPr lang="en-US"/>
              <a:pPr/>
              <a:t>15</a:t>
            </a:fld>
            <a:endParaRPr lang="en-US"/>
          </a:p>
        </p:txBody>
      </p:sp>
      <p:sp>
        <p:nvSpPr>
          <p:cNvPr id="15362" name="Rectangle 2"/>
          <p:cNvSpPr>
            <a:spLocks noGrp="1" noRot="1" noChangeAspect="1" noChangeArrowheads="1" noTextEdit="1"/>
          </p:cNvSpPr>
          <p:nvPr>
            <p:ph type="sldImg"/>
          </p:nvPr>
        </p:nvSpPr>
        <p:spPr>
          <a:ln/>
        </p:spPr>
        <p:txBody>
          <a:bodyPr/>
          <a:lstStyle/>
          <a:p>
            <a:endParaRPr lang="en-US"/>
          </a:p>
        </p:txBody>
      </p:sp>
      <p:sp>
        <p:nvSpPr>
          <p:cNvPr id="15363" name="Rectangle 3"/>
          <p:cNvSpPr>
            <a:spLocks noGrp="1" noChangeArrowheads="1"/>
          </p:cNvSpPr>
          <p:nvPr>
            <p:ph type="body" idx="1"/>
          </p:nvPr>
        </p:nvSpPr>
        <p:spPr>
          <a:xfrm>
            <a:off x="914400" y="4343400"/>
            <a:ext cx="5029200" cy="4114800"/>
          </a:xfrm>
        </p:spPr>
        <p:txBody>
          <a:bodyPr/>
          <a:lstStyle/>
          <a:p>
            <a:r>
              <a:rPr lang="en-US" b="1" dirty="0"/>
              <a:t>Conclusion </a:t>
            </a:r>
          </a:p>
          <a:p>
            <a:pPr marL="171450" indent="-171450">
              <a:buFont typeface="Arial" panose="020B0604020202020204" pitchFamily="34" charset="0"/>
              <a:buChar char="•"/>
            </a:pPr>
            <a:r>
              <a:rPr lang="en-US" dirty="0"/>
              <a:t>The H2S data highlights that hot-spots in the west PRA are primarily located at individual compressor stations and are associated with maintenance activities such as pumps, piping/valves, and pigging, as expected. </a:t>
            </a:r>
            <a:endParaRPr lang="en-US" dirty="0">
              <a:cs typeface="Calibri"/>
            </a:endParaRPr>
          </a:p>
          <a:p>
            <a:pPr marL="171450" indent="-171450">
              <a:buFont typeface="Arial" panose="020B0604020202020204" pitchFamily="34" charset="0"/>
              <a:buChar char="•"/>
            </a:pPr>
            <a:r>
              <a:rPr lang="en-US" dirty="0"/>
              <a:t>Profile of west PRA indicates that these sites, on average, have higher H₂S levels for events when compared to the rest of the locations in the dataset, showing the need for increased monitoring and enhanced safety measures.</a:t>
            </a:r>
            <a:endParaRPr lang="en-US" dirty="0">
              <a:ea typeface="Calibri"/>
              <a:cs typeface="Calibri"/>
            </a:endParaRPr>
          </a:p>
        </p:txBody>
      </p:sp>
    </p:spTree>
    <p:extLst>
      <p:ext uri="{BB962C8B-B14F-4D97-AF65-F5344CB8AC3E}">
        <p14:creationId xmlns:p14="http://schemas.microsoft.com/office/powerpoint/2010/main" val="2873989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A757A-9938-49CB-A041-148D7B38474B}" type="slidenum">
              <a:rPr lang="en-US" smtClean="0"/>
              <a:t>16</a:t>
            </a:fld>
            <a:endParaRPr lang="en-US"/>
          </a:p>
        </p:txBody>
      </p:sp>
    </p:spTree>
    <p:extLst>
      <p:ext uri="{BB962C8B-B14F-4D97-AF65-F5344CB8AC3E}">
        <p14:creationId xmlns:p14="http://schemas.microsoft.com/office/powerpoint/2010/main" val="3805632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24FC44-245A-495B-85CA-EE5A27F32D6E}" type="slidenum">
              <a:rPr lang="en-US"/>
              <a:pPr/>
              <a:t>17</a:t>
            </a:fld>
            <a:endParaRPr lang="en-US"/>
          </a:p>
        </p:txBody>
      </p:sp>
      <p:sp>
        <p:nvSpPr>
          <p:cNvPr id="15362" name="Rectangle 2"/>
          <p:cNvSpPr>
            <a:spLocks noGrp="1" noRot="1" noChangeAspect="1" noChangeArrowheads="1" noTextEdit="1"/>
          </p:cNvSpPr>
          <p:nvPr>
            <p:ph type="sldImg"/>
          </p:nvPr>
        </p:nvSpPr>
        <p:spPr>
          <a:ln/>
        </p:spPr>
        <p:txBody>
          <a:bodyPr/>
          <a:lstStyle/>
          <a:p>
            <a:endParaRPr lang="en-US"/>
          </a:p>
        </p:txBody>
      </p:sp>
      <p:sp>
        <p:nvSpPr>
          <p:cNvPr id="15363" name="Rectangle 3"/>
          <p:cNvSpPr>
            <a:spLocks noGrp="1" noChangeArrowheads="1"/>
          </p:cNvSpPr>
          <p:nvPr>
            <p:ph type="body" idx="1"/>
          </p:nvPr>
        </p:nvSpPr>
        <p:spPr>
          <a:xfrm>
            <a:off x="914400" y="4343400"/>
            <a:ext cx="5029200" cy="4114800"/>
          </a:xfrm>
        </p:spPr>
        <p:txBody>
          <a:bodyPr/>
          <a:lstStyle/>
          <a:p>
            <a:pPr rtl="0">
              <a:spcBef>
                <a:spcPts val="0"/>
              </a:spcBef>
              <a:spcAft>
                <a:spcPts val="0"/>
              </a:spcAft>
            </a:pPr>
            <a:r>
              <a:rPr lang="en-US" sz="1800" b="1" i="0" u="none" strike="noStrike" dirty="0">
                <a:solidFill>
                  <a:srgbClr val="000000"/>
                </a:solidFill>
                <a:effectLst/>
                <a:latin typeface="Arial"/>
                <a:cs typeface="Arial"/>
              </a:rPr>
              <a:t>Conclusion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t>Not all tasks require solutions due to the limited risk reduction strategies for certain activities such as pigging and purging. The focus should be on tasks where risk reduction is more achievable, exemplified by the two filter change events at Tower Lake. Filter pots are used to remove impurities and contaminants from fluids during production before it can be treated, disposed of, or recycled. </a:t>
            </a:r>
          </a:p>
          <a:p>
            <a:pPr marL="457200" indent="-457200" rtl="0">
              <a:spcBef>
                <a:spcPts val="0"/>
              </a:spcBef>
              <a:spcAft>
                <a:spcPts val="0"/>
              </a:spcAft>
              <a:buFont typeface="Arial" panose="020B0604020202020204" pitchFamily="34" charset="0"/>
              <a:buChar char="•"/>
            </a:pPr>
            <a:r>
              <a:rPr lang="en-US" sz="2800" dirty="0"/>
              <a:t>Through a hot spot analysis, I've identified that the filter change events are concentrated at a few older sites at Tower Lake. These sites are equipped with older filter designs, like what is shown in this picture.</a:t>
            </a:r>
          </a:p>
          <a:p>
            <a:pPr marL="914400" lvl="1" indent="-457200" rtl="0">
              <a:spcBef>
                <a:spcPts val="0"/>
              </a:spcBef>
              <a:spcAft>
                <a:spcPts val="0"/>
              </a:spcAft>
              <a:buFont typeface="Courier New" panose="02070309020205020404" pitchFamily="49" charset="0"/>
              <a:buChar char="o"/>
            </a:pPr>
            <a:r>
              <a:rPr lang="en-US" sz="2800" b="1" u="sng" dirty="0"/>
              <a:t>And using the observational data from Matteo Gagliardi, it is revealed that operators must delve into the pot to change filters, exposing them to trapped gases, which explains the spike in LEL %’s. This qualitative data supports the insights obtained via the statistical analysis, highlighting a potential problem at Tower Lake. </a:t>
            </a:r>
            <a:r>
              <a:rPr lang="en-US" sz="4000" b="1" u="sng" dirty="0"/>
              <a:t>These filter pots also have been a widespread issue at another location, Sexsmith. </a:t>
            </a:r>
            <a:endParaRPr lang="en-US" dirty="0"/>
          </a:p>
          <a:p>
            <a:pPr marL="171450" indent="-171450">
              <a:buFont typeface="Arial" panose="020B0604020202020204" pitchFamily="34" charset="0"/>
              <a:buChar char="•"/>
            </a:pPr>
            <a:r>
              <a:rPr lang="en-US" dirty="0"/>
              <a:t>One potential solution is to consider using a new filter design. </a:t>
            </a:r>
          </a:p>
          <a:p>
            <a:pPr marL="628650" lvl="1" indent="-171450">
              <a:buFont typeface="Courier New" panose="02070309020205020404" pitchFamily="49" charset="0"/>
              <a:buChar char="o"/>
            </a:pPr>
            <a:r>
              <a:rPr lang="en-US" dirty="0"/>
              <a:t>I spoke with Shawn Simmonds, a plant coordinator in Dawson North, who pointed out that newer filter models come with a quick-release snap mechanism, which removes the need to manually unscrew each bolt to open the lid. Additionally, the new filters are more compact, enabling operators to change them more easily without reaching deep inside the filter pots.</a:t>
            </a:r>
          </a:p>
          <a:p>
            <a:pPr marL="628650" lvl="1" indent="-171450">
              <a:buFont typeface="Courier New" panose="02070309020205020404" pitchFamily="49" charset="0"/>
              <a:buChar char="o"/>
            </a:pPr>
            <a:r>
              <a:rPr lang="en-US" dirty="0"/>
              <a:t>Filter changes occur on a biweekly or monthly basis, so this potential solution presents an opportunity to improve the efficiency of our maintenance routine and potentially reduce the frequency of LEL events at Tower Lake.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also want to say that decision-making extends beyond the numbers. Ensuring operator safety involves not only mitigating actual risks but also fostering a sense of security. It's crucial that operators not only are safe but also feel safe.</a:t>
            </a:r>
            <a:endParaRPr lang="en-US" b="1" u="sng" dirty="0">
              <a:cs typeface="Calibri"/>
            </a:endParaRPr>
          </a:p>
        </p:txBody>
      </p:sp>
    </p:spTree>
    <p:extLst>
      <p:ext uri="{BB962C8B-B14F-4D97-AF65-F5344CB8AC3E}">
        <p14:creationId xmlns:p14="http://schemas.microsoft.com/office/powerpoint/2010/main" val="1440805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24FC44-245A-495B-85CA-EE5A27F32D6E}" type="slidenum">
              <a:rPr lang="en-US"/>
              <a:pPr/>
              <a:t>18</a:t>
            </a:fld>
            <a:endParaRPr lang="en-US"/>
          </a:p>
        </p:txBody>
      </p:sp>
      <p:sp>
        <p:nvSpPr>
          <p:cNvPr id="15362" name="Rectangle 2"/>
          <p:cNvSpPr>
            <a:spLocks noGrp="1" noRot="1" noChangeAspect="1" noChangeArrowheads="1" noTextEdit="1"/>
          </p:cNvSpPr>
          <p:nvPr>
            <p:ph type="sldImg"/>
          </p:nvPr>
        </p:nvSpPr>
        <p:spPr>
          <a:ln/>
        </p:spPr>
        <p:txBody>
          <a:bodyPr/>
          <a:lstStyle/>
          <a:p>
            <a:endParaRPr lang="en-US"/>
          </a:p>
        </p:txBody>
      </p:sp>
      <p:sp>
        <p:nvSpPr>
          <p:cNvPr id="15363" name="Rectangle 3"/>
          <p:cNvSpPr>
            <a:spLocks noGrp="1" noChangeArrowheads="1"/>
          </p:cNvSpPr>
          <p:nvPr>
            <p:ph type="body" idx="1"/>
          </p:nvPr>
        </p:nvSpPr>
        <p:spPr>
          <a:xfrm>
            <a:off x="914400" y="4343400"/>
            <a:ext cx="5029200" cy="4114800"/>
          </a:xfrm>
        </p:spPr>
        <p:txBody>
          <a:bodyPr/>
          <a:lstStyle/>
          <a:p>
            <a:r>
              <a:rPr lang="en-US" dirty="0"/>
              <a:t>By continuing safety and risk reduction, we can yield many benefits across the organization. Enhanced employee safety fosters improved working conditions, leading to greater job satisfaction and workforce stability. Long-term commitment to sustaining a safe working environment can also boost the company's reputation, aligning with the interests of key stakeholders, including employees and investors.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Effective communication channels, such as daily emails, have enhanced interactions between operators and the Environmental, Health, and Safety (EH&amp;S) team. This increased in communications can help foster a proactive and collaborative safety culture, which ensures that safety protocols are consistently reinforced across the organization.</a:t>
            </a:r>
            <a:br>
              <a:rPr lang="en-US" dirty="0"/>
            </a:br>
            <a:endParaRPr lang="en-US" b="1" dirty="0">
              <a:cs typeface="Calibri"/>
            </a:endParaRPr>
          </a:p>
        </p:txBody>
      </p:sp>
    </p:spTree>
    <p:extLst>
      <p:ext uri="{BB962C8B-B14F-4D97-AF65-F5344CB8AC3E}">
        <p14:creationId xmlns:p14="http://schemas.microsoft.com/office/powerpoint/2010/main" val="2128449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CB23A-A4C9-89B1-BB9C-3F18F7D9F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93BB69-D814-2457-D4D0-AB223D00021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6F6E911-3808-A32B-91FE-ABEACCC0D63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141B5B-A478-402E-E3A4-A59B42D9207E}"/>
              </a:ext>
            </a:extLst>
          </p:cNvPr>
          <p:cNvSpPr>
            <a:spLocks noGrp="1"/>
          </p:cNvSpPr>
          <p:nvPr>
            <p:ph type="sldNum" sz="quarter" idx="10"/>
          </p:nvPr>
        </p:nvSpPr>
        <p:spPr/>
        <p:txBody>
          <a:bodyPr/>
          <a:lstStyle/>
          <a:p>
            <a:fld id="{40AA757A-9938-49CB-A041-148D7B38474B}" type="slidenum">
              <a:rPr lang="en-US" smtClean="0"/>
              <a:t>19</a:t>
            </a:fld>
            <a:endParaRPr lang="en-US"/>
          </a:p>
        </p:txBody>
      </p:sp>
    </p:spTree>
    <p:extLst>
      <p:ext uri="{BB962C8B-B14F-4D97-AF65-F5344CB8AC3E}">
        <p14:creationId xmlns:p14="http://schemas.microsoft.com/office/powerpoint/2010/main" val="1573787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p:cNvSpPr>
            <a:spLocks noGrp="1" noChangeArrowheads="1"/>
          </p:cNvSpPr>
          <p:nvPr>
            <p:ph type="dt" sz="quarter" idx="1"/>
          </p:nvPr>
        </p:nvSpPr>
        <p:spPr>
          <a:noFill/>
        </p:spPr>
        <p:txBody>
          <a:bodyPr/>
          <a:lstStyle/>
          <a:p>
            <a:fld id="{CFB929C2-5C51-41E5-9231-E55BFCB50DC3}" type="datetime1">
              <a:rPr lang="en-US" altLang="en-US" smtClean="0">
                <a:solidFill>
                  <a:prstClr val="black"/>
                </a:solidFill>
              </a:rPr>
              <a:pPr/>
              <a:t>12/25/25</a:t>
            </a:fld>
            <a:endParaRPr lang="en-US" altLang="en-US">
              <a:solidFill>
                <a:prstClr val="black"/>
              </a:solidFill>
            </a:endParaRPr>
          </a:p>
        </p:txBody>
      </p:sp>
      <p:sp>
        <p:nvSpPr>
          <p:cNvPr id="54275" name="Rectangle 13"/>
          <p:cNvSpPr>
            <a:spLocks noGrp="1" noChangeArrowheads="1"/>
          </p:cNvSpPr>
          <p:nvPr>
            <p:ph type="sldNum" sz="quarter" idx="5"/>
          </p:nvPr>
        </p:nvSpPr>
        <p:spPr>
          <a:noFill/>
        </p:spPr>
        <p:txBody>
          <a:bodyPr/>
          <a:lstStyle/>
          <a:p>
            <a:fld id="{D2A12975-34BB-44D6-8468-87083C2672CA}" type="slidenum">
              <a:rPr lang="en-US" altLang="en-US" smtClean="0">
                <a:solidFill>
                  <a:prstClr val="black"/>
                </a:solidFill>
              </a:rPr>
              <a:pPr/>
              <a:t>2</a:t>
            </a:fld>
            <a:endParaRPr lang="en-US" altLang="en-US">
              <a:solidFill>
                <a:prstClr val="black"/>
              </a:solidFill>
            </a:endParaRPr>
          </a:p>
        </p:txBody>
      </p:sp>
      <p:sp>
        <p:nvSpPr>
          <p:cNvPr id="54276" name="Rectangle 2"/>
          <p:cNvSpPr>
            <a:spLocks noGrp="1" noRot="1" noChangeAspect="1" noChangeArrowheads="1" noTextEdit="1"/>
          </p:cNvSpPr>
          <p:nvPr>
            <p:ph type="sldImg"/>
          </p:nvPr>
        </p:nvSpPr>
        <p:spPr>
          <a:ln/>
        </p:spPr>
        <p:txBody>
          <a:bodyPr/>
          <a:lstStyle/>
          <a:p>
            <a:endParaRPr lang="en-US"/>
          </a:p>
        </p:txBody>
      </p:sp>
      <p:sp>
        <p:nvSpPr>
          <p:cNvPr id="54277" name="Rectangle 3"/>
          <p:cNvSpPr>
            <a:spLocks noGrp="1" noChangeArrowheads="1"/>
          </p:cNvSpPr>
          <p:nvPr>
            <p:ph type="body" idx="1"/>
          </p:nvPr>
        </p:nvSpPr>
        <p:spPr>
          <a:noFill/>
          <a:ln/>
        </p:spPr>
        <p:txBody>
          <a:bodyPr/>
          <a:lstStyle/>
          <a:p>
            <a:r>
              <a:rPr lang="en-US" dirty="0">
                <a:latin typeface="Arial" pitchFamily="34" charset="0"/>
              </a:rPr>
              <a:t>Through this position, I've gotten a lot of exposure to the oil and gas industry and I'm very grateful for that.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24FC44-245A-495B-85CA-EE5A27F32D6E}" type="slidenum">
              <a:rPr lang="en-US"/>
              <a:pPr/>
              <a:t>20</a:t>
            </a:fld>
            <a:endParaRPr lang="en-US"/>
          </a:p>
        </p:txBody>
      </p:sp>
      <p:sp>
        <p:nvSpPr>
          <p:cNvPr id="15362" name="Rectangle 2"/>
          <p:cNvSpPr>
            <a:spLocks noGrp="1" noRot="1" noChangeAspect="1" noChangeArrowheads="1" noTextEdit="1"/>
          </p:cNvSpPr>
          <p:nvPr>
            <p:ph type="sldImg"/>
          </p:nvPr>
        </p:nvSpPr>
        <p:spPr>
          <a:ln/>
        </p:spPr>
        <p:txBody>
          <a:bodyPr/>
          <a:lstStyle/>
          <a:p>
            <a:endParaRPr lang="en-US"/>
          </a:p>
        </p:txBody>
      </p:sp>
      <p:sp>
        <p:nvSpPr>
          <p:cNvPr id="15363" name="Rectangle 3"/>
          <p:cNvSpPr>
            <a:spLocks noGrp="1" noChangeArrowheads="1"/>
          </p:cNvSpPr>
          <p:nvPr>
            <p:ph type="body" idx="1"/>
          </p:nvPr>
        </p:nvSpPr>
        <p:spPr>
          <a:xfrm>
            <a:off x="914400" y="4343400"/>
            <a:ext cx="5029200" cy="4114800"/>
          </a:xfrm>
        </p:spPr>
        <p:txBody>
          <a:bodyPr/>
          <a:lstStyle/>
          <a:p>
            <a:r>
              <a:rPr lang="en-US" sz="2800" dirty="0"/>
              <a:t>The foundational work of this project has been laid out by my team and I. Some possible next steps include enhancing location granularity by focusing on individual equipment and tools for thorough inspections, and upgrades. Also, by capturing more data on LEL and H2S readings and task descriptions, we can leverage advanced analytics, including regression algorithms to predict risk scores and classification algorithms to identify probable risk types. Additionally, incorporating comments from operators allows for sentiment analysis, providing deeper insights into risk assessment and management beyond using numbers.</a:t>
            </a:r>
            <a:br>
              <a:rPr lang="en-US" sz="3600" dirty="0"/>
            </a:br>
            <a:endParaRPr lang="en-US" sz="3600" dirty="0"/>
          </a:p>
          <a:p>
            <a:endParaRPr lang="en-US" sz="3600" dirty="0"/>
          </a:p>
          <a:p>
            <a:endParaRPr lang="en-US" sz="3600" dirty="0"/>
          </a:p>
          <a:p>
            <a:endParaRPr lang="en-US" sz="3600" dirty="0"/>
          </a:p>
          <a:p>
            <a:endParaRPr lang="en-US" sz="3600" dirty="0"/>
          </a:p>
          <a:p>
            <a:endParaRPr lang="en-US" sz="3600" dirty="0"/>
          </a:p>
          <a:p>
            <a:endParaRPr lang="en-US" sz="3600" dirty="0"/>
          </a:p>
          <a:p>
            <a:endParaRPr lang="en-US" sz="3600" dirty="0"/>
          </a:p>
          <a:p>
            <a:r>
              <a:rPr lang="en-US" sz="1200" dirty="0"/>
              <a:t>using techniques like word embedding models</a:t>
            </a:r>
            <a:endParaRPr lang="en-US" b="1" dirty="0">
              <a:cs typeface="Calibri"/>
            </a:endParaRPr>
          </a:p>
        </p:txBody>
      </p:sp>
    </p:spTree>
    <p:extLst>
      <p:ext uri="{BB962C8B-B14F-4D97-AF65-F5344CB8AC3E}">
        <p14:creationId xmlns:p14="http://schemas.microsoft.com/office/powerpoint/2010/main" val="1906902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A757A-9938-49CB-A041-148D7B38474B}" type="slidenum">
              <a:rPr lang="en-US" smtClean="0"/>
              <a:t>21</a:t>
            </a:fld>
            <a:endParaRPr lang="en-US"/>
          </a:p>
        </p:txBody>
      </p:sp>
    </p:spTree>
    <p:extLst>
      <p:ext uri="{BB962C8B-B14F-4D97-AF65-F5344CB8AC3E}">
        <p14:creationId xmlns:p14="http://schemas.microsoft.com/office/powerpoint/2010/main" val="422268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A757A-9938-49CB-A041-148D7B38474B}" type="slidenum">
              <a:rPr lang="en-US" smtClean="0"/>
              <a:t>3</a:t>
            </a:fld>
            <a:endParaRPr lang="en-US"/>
          </a:p>
        </p:txBody>
      </p:sp>
    </p:spTree>
    <p:extLst>
      <p:ext uri="{BB962C8B-B14F-4D97-AF65-F5344CB8AC3E}">
        <p14:creationId xmlns:p14="http://schemas.microsoft.com/office/powerpoint/2010/main" val="1798292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A757A-9938-49CB-A041-148D7B38474B}" type="slidenum">
              <a:rPr lang="en-US" smtClean="0"/>
              <a:t>4</a:t>
            </a:fld>
            <a:endParaRPr lang="en-US"/>
          </a:p>
        </p:txBody>
      </p:sp>
    </p:spTree>
    <p:extLst>
      <p:ext uri="{BB962C8B-B14F-4D97-AF65-F5344CB8AC3E}">
        <p14:creationId xmlns:p14="http://schemas.microsoft.com/office/powerpoint/2010/main" val="4010662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24FC44-245A-495B-85CA-EE5A27F32D6E}" type="slidenum">
              <a:rPr lang="en-US"/>
              <a:pPr/>
              <a:t>5</a:t>
            </a:fld>
            <a:endParaRPr lang="en-US"/>
          </a:p>
        </p:txBody>
      </p:sp>
      <p:sp>
        <p:nvSpPr>
          <p:cNvPr id="15362" name="Rectangle 2"/>
          <p:cNvSpPr>
            <a:spLocks noGrp="1" noRot="1" noChangeAspect="1" noChangeArrowheads="1" noTextEdit="1"/>
          </p:cNvSpPr>
          <p:nvPr>
            <p:ph type="sldImg"/>
          </p:nvPr>
        </p:nvSpPr>
        <p:spPr>
          <a:ln/>
        </p:spPr>
        <p:txBody>
          <a:bodyPr/>
          <a:lstStyle/>
          <a:p>
            <a:endParaRPr lang="en-US"/>
          </a:p>
        </p:txBody>
      </p:sp>
      <p:sp>
        <p:nvSpPr>
          <p:cNvPr id="15363" name="Rectangle 3"/>
          <p:cNvSpPr>
            <a:spLocks noGrp="1" noChangeArrowheads="1"/>
          </p:cNvSpPr>
          <p:nvPr>
            <p:ph type="body" idx="1"/>
          </p:nvPr>
        </p:nvSpPr>
        <p:spPr>
          <a:xfrm>
            <a:off x="914400" y="4343400"/>
            <a:ext cx="5029200" cy="4114800"/>
          </a:xfrm>
        </p:spPr>
        <p:txBody>
          <a:bodyPr/>
          <a:lstStyle/>
          <a:p>
            <a:pPr rtl="0">
              <a:spcBef>
                <a:spcPts val="0"/>
              </a:spcBef>
              <a:spcAft>
                <a:spcPts val="0"/>
              </a:spcAft>
            </a:pPr>
            <a:r>
              <a:rPr lang="en-US" sz="1200" b="1" i="0" u="none" strike="noStrike" dirty="0">
                <a:solidFill>
                  <a:srgbClr val="000000"/>
                </a:solidFill>
                <a:effectLst/>
                <a:latin typeface="Calibri" panose="020F0502020204030204" pitchFamily="34" charset="0"/>
              </a:rPr>
              <a:t>Introduction </a:t>
            </a:r>
            <a:endParaRPr lang="en-US" b="0" dirty="0">
              <a:effectLst/>
            </a:endParaRPr>
          </a:p>
          <a:p>
            <a:pPr rtl="0" fontAlgn="base">
              <a:spcBef>
                <a:spcPts val="0"/>
              </a:spcBef>
              <a:spcAft>
                <a:spcPts val="0"/>
              </a:spcAft>
              <a:buFont typeface="Arial" panose="020B0604020202020204" pitchFamily="34" charset="0"/>
              <a:buChar char="•"/>
            </a:pPr>
            <a:r>
              <a:rPr lang="en-US" sz="1200" b="1" i="0" u="none" strike="noStrike" dirty="0">
                <a:solidFill>
                  <a:srgbClr val="000000"/>
                </a:solidFill>
                <a:effectLst/>
                <a:latin typeface="Calibri" panose="020F0502020204030204" pitchFamily="34" charset="0"/>
              </a:rPr>
              <a:t> Project Background: </a:t>
            </a:r>
            <a:r>
              <a:rPr lang="en-US" sz="1200" b="0" i="0" u="none" strike="noStrike" dirty="0">
                <a:solidFill>
                  <a:srgbClr val="000000"/>
                </a:solidFill>
                <a:effectLst/>
                <a:latin typeface="Calibri" panose="020F0502020204030204" pitchFamily="34" charset="0"/>
              </a:rPr>
              <a:t>The Blackline Project is a collaborative effort involving multiple teams and the primary objective is to explore options for reducing risks and enhancing working conditions for our field operators. Within my team, we aimed to explore and determine if certain tasks for daily operations, such as pigging, purging, and maintenance, are more prone to heightened exposure levels of H2S and/or LEL. We also wanted to identify if specific sites consistently show elevated exposure risks compared to others. My role involved gathering relevant data and conducting thorough analysis to provide our team with insights for making data-driven, actionable recommendations, aimed at enhancing safety protocols, and mitigating risks associated with these hazardous gasses.</a:t>
            </a:r>
          </a:p>
          <a:p>
            <a:pPr rtl="0" fontAlgn="base">
              <a:spcBef>
                <a:spcPts val="0"/>
              </a:spcBef>
              <a:spcAft>
                <a:spcPts val="0"/>
              </a:spcAft>
              <a:buFont typeface="Arial" panose="020B0604020202020204" pitchFamily="34" charset="0"/>
              <a:buChar char="•"/>
            </a:pPr>
            <a:endParaRPr lang="en-US" sz="1200" b="0" i="0" u="none" strike="noStrike" dirty="0">
              <a:solidFill>
                <a:srgbClr val="000000"/>
              </a:solidFill>
              <a:effectLst/>
              <a:latin typeface="Calibri" panose="020F0502020204030204" pitchFamily="34" charset="0"/>
            </a:endParaRPr>
          </a:p>
          <a:p>
            <a:pPr rtl="0" fontAlgn="base">
              <a:spcBef>
                <a:spcPts val="0"/>
              </a:spcBef>
              <a:spcAft>
                <a:spcPts val="0"/>
              </a:spcAft>
              <a:buFont typeface="Arial" panose="020B0604020202020204" pitchFamily="34" charset="0"/>
              <a:buChar char="•"/>
            </a:pPr>
            <a:r>
              <a:rPr lang="en-US" sz="1200" b="1" i="0" u="none" strike="noStrike" dirty="0">
                <a:solidFill>
                  <a:srgbClr val="000000"/>
                </a:solidFill>
                <a:effectLst/>
                <a:latin typeface="Calibri" panose="020F0502020204030204" pitchFamily="34" charset="0"/>
              </a:rPr>
              <a:t> How the Project Directly Touches the Core Values</a:t>
            </a:r>
            <a:endParaRPr lang="en-US" sz="1100" b="0"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200" b="1" i="0" u="none" strike="noStrike" dirty="0">
                <a:solidFill>
                  <a:srgbClr val="000000"/>
                </a:solidFill>
                <a:effectLst/>
                <a:latin typeface="Calibri" panose="020F0502020204030204" pitchFamily="34" charset="0"/>
              </a:rPr>
              <a:t>Safety</a:t>
            </a:r>
            <a:r>
              <a:rPr lang="en-US" sz="1200" b="0" i="0" u="none" strike="noStrike" dirty="0">
                <a:solidFill>
                  <a:srgbClr val="000000"/>
                </a:solidFill>
                <a:effectLst/>
                <a:latin typeface="Calibri" panose="020F0502020204030204" pitchFamily="34" charset="0"/>
              </a:rPr>
              <a:t>: By identifying tasks and sites with higher exposure risks, the project directly addresses potential health hazards for field operators, ensuring their safety and well-being.</a:t>
            </a:r>
            <a:endParaRPr lang="en-US" sz="1100" b="0"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200" b="1" i="0" u="none" strike="noStrike" dirty="0">
                <a:solidFill>
                  <a:srgbClr val="000000"/>
                </a:solidFill>
                <a:effectLst/>
                <a:latin typeface="Calibri" panose="020F0502020204030204" pitchFamily="34" charset="0"/>
              </a:rPr>
              <a:t>Sustainability</a:t>
            </a:r>
            <a:r>
              <a:rPr lang="en-US" sz="1200" b="0" i="0" u="none" strike="noStrike" dirty="0">
                <a:solidFill>
                  <a:srgbClr val="000000"/>
                </a:solidFill>
                <a:effectLst/>
                <a:latin typeface="Calibri" panose="020F0502020204030204" pitchFamily="34" charset="0"/>
              </a:rPr>
              <a:t>: Implementing improved safety measures helps in sustaining a safe working environment over the long term, ensuring that current practices do not compromise future safety standards.</a:t>
            </a:r>
            <a:endParaRPr lang="en-US" sz="1100" b="0"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200" b="1" i="0" u="none" strike="noStrike" dirty="0">
                <a:solidFill>
                  <a:srgbClr val="000000"/>
                </a:solidFill>
                <a:effectLst/>
                <a:latin typeface="Calibri" panose="020F0502020204030204" pitchFamily="34" charset="0"/>
              </a:rPr>
              <a:t>Integrity</a:t>
            </a:r>
            <a:r>
              <a:rPr lang="en-US" sz="1200" b="0" i="0" u="none" strike="noStrike" dirty="0">
                <a:solidFill>
                  <a:srgbClr val="000000"/>
                </a:solidFill>
                <a:effectLst/>
                <a:latin typeface="Calibri" panose="020F0502020204030204" pitchFamily="34" charset="0"/>
              </a:rPr>
              <a:t>: The data collection process and analysis process adheres to ethical and honest practices, ensuring that all findings are obtained from accurate and reliable data.</a:t>
            </a:r>
            <a:endParaRPr lang="en-US" dirty="0">
              <a:cs typeface="Calibri"/>
            </a:endParaRPr>
          </a:p>
          <a:p>
            <a:pPr>
              <a:lnSpc>
                <a:spcPct val="110000"/>
              </a:lnSpc>
              <a:spcBef>
                <a:spcPts val="600"/>
              </a:spcBef>
            </a:pPr>
            <a:endParaRPr lang="en-US" dirty="0">
              <a:cs typeface="Calibri"/>
            </a:endParaRPr>
          </a:p>
          <a:p>
            <a:endParaRPr lang="en-US" dirty="0">
              <a:cs typeface="Calibri"/>
            </a:endParaRPr>
          </a:p>
        </p:txBody>
      </p:sp>
    </p:spTree>
    <p:extLst>
      <p:ext uri="{BB962C8B-B14F-4D97-AF65-F5344CB8AC3E}">
        <p14:creationId xmlns:p14="http://schemas.microsoft.com/office/powerpoint/2010/main" val="382545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24FC44-245A-495B-85CA-EE5A27F32D6E}" type="slidenum">
              <a:rPr lang="en-US"/>
              <a:pPr/>
              <a:t>6</a:t>
            </a:fld>
            <a:endParaRPr lang="en-US"/>
          </a:p>
        </p:txBody>
      </p:sp>
      <p:sp>
        <p:nvSpPr>
          <p:cNvPr id="15362" name="Rectangle 2"/>
          <p:cNvSpPr>
            <a:spLocks noGrp="1" noRot="1" noChangeAspect="1" noChangeArrowheads="1" noTextEdit="1"/>
          </p:cNvSpPr>
          <p:nvPr>
            <p:ph type="sldImg"/>
          </p:nvPr>
        </p:nvSpPr>
        <p:spPr>
          <a:ln/>
        </p:spPr>
        <p:txBody>
          <a:bodyPr/>
          <a:lstStyle/>
          <a:p>
            <a:endParaRPr lang="en-US"/>
          </a:p>
        </p:txBody>
      </p:sp>
      <p:sp>
        <p:nvSpPr>
          <p:cNvPr id="15363" name="Rectangle 3"/>
          <p:cNvSpPr>
            <a:spLocks noGrp="1" noChangeArrowheads="1"/>
          </p:cNvSpPr>
          <p:nvPr>
            <p:ph type="body" idx="1"/>
          </p:nvPr>
        </p:nvSpPr>
        <p:spPr>
          <a:xfrm>
            <a:off x="914400" y="4343400"/>
            <a:ext cx="5029200" cy="4114800"/>
          </a:xfrm>
        </p:spPr>
        <p:txBody>
          <a:bodyPr/>
          <a:lstStyle/>
          <a:p>
            <a:pPr rtl="0">
              <a:spcBef>
                <a:spcPts val="0"/>
              </a:spcBef>
              <a:spcAft>
                <a:spcPts val="0"/>
              </a:spcAft>
            </a:pPr>
            <a:r>
              <a:rPr lang="en-US" sz="1200" b="1" i="0" u="none" strike="noStrike" dirty="0">
                <a:solidFill>
                  <a:srgbClr val="000000"/>
                </a:solidFill>
                <a:effectLst/>
                <a:latin typeface="Calibri"/>
                <a:ea typeface="Calibri"/>
                <a:cs typeface="Calibri"/>
              </a:rPr>
              <a:t>Blackline: </a:t>
            </a:r>
            <a:r>
              <a:rPr lang="en-US" sz="1200" b="0" i="0" u="none" strike="noStrike" dirty="0">
                <a:solidFill>
                  <a:srgbClr val="000000"/>
                </a:solidFill>
                <a:effectLst/>
                <a:latin typeface="Calibri"/>
                <a:ea typeface="Calibri"/>
                <a:cs typeface="Calibri"/>
              </a:rPr>
              <a:t>Series 7 is a satellite-connected safety monitoring device. Key capabilities and functionalities include:</a:t>
            </a:r>
            <a:endParaRPr lang="en-US" b="0" dirty="0">
              <a:effectLst/>
              <a:latin typeface="Calibri"/>
              <a:ea typeface="Calibri"/>
              <a:cs typeface="Calibri"/>
            </a:endParaRPr>
          </a:p>
          <a:p>
            <a:pPr fontAlgn="base">
              <a:spcBef>
                <a:spcPts val="600"/>
              </a:spcBef>
              <a:buFont typeface="Arial" panose="020B0604020202020204" pitchFamily="34" charset="0"/>
              <a:buChar char="•"/>
            </a:pPr>
            <a:r>
              <a:rPr lang="en-US" sz="1200" b="0" i="0" u="none" strike="noStrike" dirty="0">
                <a:solidFill>
                  <a:srgbClr val="000000"/>
                </a:solidFill>
                <a:effectLst/>
                <a:latin typeface="Calibri" panose="020F0502020204030204"/>
                <a:ea typeface="Calibri" panose="020F0502020204030204"/>
                <a:cs typeface="Calibri" panose="020F0502020204030204"/>
              </a:rPr>
              <a:t>Gas Detection: The G7 Series can detect multiple gasses, including H2S, </a:t>
            </a:r>
            <a:r>
              <a:rPr lang="en-US" dirty="0">
                <a:solidFill>
                  <a:srgbClr val="000000"/>
                </a:solidFill>
                <a:latin typeface="Calibri" panose="020F0502020204030204"/>
                <a:ea typeface="Calibri" panose="020F0502020204030204"/>
                <a:cs typeface="Calibri" panose="020F0502020204030204"/>
              </a:rPr>
              <a:t>flammable gasses under LEL</a:t>
            </a:r>
            <a:r>
              <a:rPr lang="en-US" sz="1200" b="0" i="0" u="none" strike="noStrike" dirty="0">
                <a:solidFill>
                  <a:srgbClr val="000000"/>
                </a:solidFill>
                <a:effectLst/>
                <a:latin typeface="Calibri" panose="020F0502020204030204"/>
                <a:ea typeface="Calibri" panose="020F0502020204030204"/>
                <a:cs typeface="Calibri" panose="020F0502020204030204"/>
              </a:rPr>
              <a:t>, O2, and CO, providing real-time alerts for dangerous gas levels – however, the primary focus is LEL and H2S</a:t>
            </a:r>
          </a:p>
          <a:p>
            <a:pPr rtl="0" fontAlgn="base">
              <a:spcBef>
                <a:spcPts val="0"/>
              </a:spcBef>
              <a:spcAft>
                <a:spcPts val="0"/>
              </a:spcAft>
              <a:buFont typeface="Arial" panose="020B0604020202020204" pitchFamily="34" charset="0"/>
              <a:buChar char="•"/>
            </a:pPr>
            <a:r>
              <a:rPr lang="en-US" sz="1200" b="1" i="0" u="none" strike="noStrike" dirty="0">
                <a:solidFill>
                  <a:srgbClr val="000000"/>
                </a:solidFill>
                <a:effectLst/>
                <a:latin typeface="Calibri"/>
                <a:ea typeface="Calibri"/>
                <a:cs typeface="Calibri"/>
              </a:rPr>
              <a:t>For LEL %: </a:t>
            </a:r>
            <a:r>
              <a:rPr lang="en-US" sz="1200" b="0" i="0" u="none" strike="noStrike" dirty="0">
                <a:solidFill>
                  <a:srgbClr val="000000"/>
                </a:solidFill>
                <a:effectLst/>
                <a:latin typeface="Calibri"/>
                <a:ea typeface="Calibri"/>
                <a:cs typeface="Calibri"/>
              </a:rPr>
              <a:t>The Blackline safety monitor typically goes off when the LEL (Lower Explosive Limit) reaches 10%. This threshold is standard for many gas detectors to ensure early warning. </a:t>
            </a:r>
          </a:p>
          <a:p>
            <a:pPr rtl="0" fontAlgn="base">
              <a:spcBef>
                <a:spcPts val="0"/>
              </a:spcBef>
              <a:spcAft>
                <a:spcPts val="0"/>
              </a:spcAft>
              <a:buFont typeface="Arial" panose="020B0604020202020204" pitchFamily="34" charset="0"/>
              <a:buChar char="•"/>
            </a:pPr>
            <a:r>
              <a:rPr lang="en-US" sz="1200" b="1" i="0" u="none" strike="noStrike" dirty="0">
                <a:solidFill>
                  <a:srgbClr val="000000"/>
                </a:solidFill>
                <a:effectLst/>
                <a:latin typeface="Calibri"/>
                <a:ea typeface="Calibri"/>
                <a:cs typeface="Calibri"/>
              </a:rPr>
              <a:t>For Hydrogen Sulfide (H2S): </a:t>
            </a:r>
            <a:r>
              <a:rPr lang="en-US" sz="1200" b="0" i="0" u="none" strike="noStrike" dirty="0">
                <a:solidFill>
                  <a:srgbClr val="000000"/>
                </a:solidFill>
                <a:effectLst/>
                <a:latin typeface="Calibri"/>
                <a:ea typeface="Calibri"/>
                <a:cs typeface="Calibri"/>
              </a:rPr>
              <a:t>The Blackline G7x series safety monitor goes off</a:t>
            </a:r>
          </a:p>
          <a:p>
            <a:pPr marL="742950" lvl="1" indent="-285750"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Calibri"/>
                <a:ea typeface="Calibri"/>
                <a:cs typeface="Calibri"/>
              </a:rPr>
              <a:t>Low Alarm: 10 parts per million (ppm)</a:t>
            </a:r>
            <a:endParaRPr lang="en-US" dirty="0">
              <a:cs typeface="Calibri"/>
            </a:endParaRPr>
          </a:p>
          <a:p>
            <a:pPr>
              <a:lnSpc>
                <a:spcPct val="110000"/>
              </a:lnSpc>
              <a:spcBef>
                <a:spcPts val="600"/>
              </a:spcBef>
            </a:pPr>
            <a:endParaRPr lang="en-US" dirty="0">
              <a:cs typeface="Calibri"/>
            </a:endParaRPr>
          </a:p>
          <a:p>
            <a:endParaRPr lang="en-US" dirty="0">
              <a:cs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b="1" dirty="0">
                <a:cs typeface="Calibri"/>
              </a:rPr>
              <a:t>H2S and LEL</a:t>
            </a:r>
          </a:p>
          <a:p>
            <a:r>
              <a:rPr lang="en-US" b="1" dirty="0"/>
              <a:t>Lower Explosive Limit (LEL)</a:t>
            </a:r>
            <a:r>
              <a:rPr lang="en-US" dirty="0"/>
              <a:t> </a:t>
            </a:r>
          </a:p>
          <a:p>
            <a:pPr marL="285750" indent="-285750">
              <a:buFont typeface="Arial"/>
              <a:buChar char="•"/>
            </a:pPr>
            <a:r>
              <a:rPr lang="en-US" b="1" u="sng" dirty="0"/>
              <a:t>The Lower Explosive Limit (LEL) refers to the lowest concentration of a gas or vapor capable of forming a combustible mixture in air. </a:t>
            </a:r>
            <a:endParaRPr lang="en-US" dirty="0"/>
          </a:p>
          <a:p>
            <a:pPr marL="285750" indent="-285750">
              <a:buFont typeface="Arial"/>
              <a:buChar char="•"/>
            </a:pPr>
            <a:r>
              <a:rPr lang="en-US" dirty="0"/>
              <a:t>This </a:t>
            </a:r>
            <a:r>
              <a:rPr lang="en-US" b="1" u="sng" dirty="0"/>
              <a:t>includes many industrial gases, including methane and propane</a:t>
            </a:r>
          </a:p>
          <a:p>
            <a:pPr marL="285750" indent="-285750">
              <a:buFont typeface="Arial"/>
              <a:buChar char="•"/>
            </a:pPr>
            <a:r>
              <a:rPr lang="en-US" dirty="0"/>
              <a:t>The </a:t>
            </a:r>
            <a:r>
              <a:rPr lang="en-US" b="1" u="sng" dirty="0"/>
              <a:t>primary danger of gases at their LEL is that they can ignite and cause explosions if an ignition source is present </a:t>
            </a:r>
            <a:r>
              <a:rPr lang="en-US" dirty="0"/>
              <a:t>(</a:t>
            </a:r>
            <a:r>
              <a:rPr lang="en-US" dirty="0">
                <a:hlinkClick r:id="rId3"/>
              </a:rPr>
              <a:t>OSHA</a:t>
            </a:r>
            <a:r>
              <a:rPr lang="en-US" dirty="0"/>
              <a:t>) (</a:t>
            </a:r>
            <a:r>
              <a:rPr lang="en-US" dirty="0">
                <a:hlinkClick r:id="rId4"/>
              </a:rPr>
              <a:t>SafetyLine Lone Worker</a:t>
            </a:r>
            <a:r>
              <a:rPr lang="en-US" dirty="0"/>
              <a:t>) </a:t>
            </a:r>
            <a:endParaRPr lang="en-US" dirty="0">
              <a:cs typeface="Calibri" panose="020F0502020204030204"/>
            </a:endParaRPr>
          </a:p>
          <a:p>
            <a:pPr marL="628650" lvl="1" indent="-285750">
              <a:buFont typeface="Courier New"/>
              <a:buChar char="o"/>
            </a:pPr>
            <a:r>
              <a:rPr lang="en-US" dirty="0"/>
              <a:t>Monitoring LEL levels is crucial in preventing accidental explosions in various industrial settings </a:t>
            </a:r>
            <a:endParaRPr lang="en-US" dirty="0">
              <a:cs typeface="Calibri"/>
            </a:endParaRPr>
          </a:p>
          <a:p>
            <a:endParaRPr lang="en-US" b="1" dirty="0"/>
          </a:p>
          <a:p>
            <a:r>
              <a:rPr lang="en-US" b="1" dirty="0"/>
              <a:t>Hydrogen Sulfide (H2S)</a:t>
            </a:r>
            <a:r>
              <a:rPr lang="en-US" dirty="0"/>
              <a:t> </a:t>
            </a:r>
          </a:p>
          <a:p>
            <a:pPr marL="285750" indent="-285750">
              <a:buFont typeface="Arial"/>
              <a:buChar char="•"/>
            </a:pPr>
            <a:r>
              <a:rPr lang="en-US" dirty="0"/>
              <a:t>Hydrogen sulfide (H2S) is a highly toxic and flammable gas known for its rotten egg odor at low concentrations. It can be found in natural gas, petroleum, sewers, and manure pits.</a:t>
            </a:r>
            <a:endParaRPr lang="en-US" dirty="0">
              <a:cs typeface="Calibri" panose="020F0502020204030204"/>
            </a:endParaRPr>
          </a:p>
          <a:p>
            <a:pPr marL="285750" indent="-285750">
              <a:buFont typeface="Arial"/>
              <a:buChar char="•"/>
            </a:pPr>
            <a:r>
              <a:rPr lang="en-US" dirty="0"/>
              <a:t>Exposure to H2S can cause a range of health effects, from eye and respiratory irritation at low levels to unconsciousness, respiratory failure, and death at higher concentrations. </a:t>
            </a:r>
            <a:endParaRPr lang="en-US" dirty="0">
              <a:cs typeface="Calibri" panose="020F0502020204030204"/>
            </a:endParaRPr>
          </a:p>
          <a:p>
            <a:pPr marL="285750" indent="-285750">
              <a:buFont typeface="Arial"/>
              <a:buChar char="•"/>
            </a:pPr>
            <a:r>
              <a:rPr lang="en-US" dirty="0"/>
              <a:t>H2S is particularly dangerous because it can quickly overcome individuals without warning, as the sense of smell is rapidly lost at high concentrations (</a:t>
            </a:r>
            <a:r>
              <a:rPr lang="en-US" dirty="0">
                <a:hlinkClick r:id="rId5"/>
              </a:rPr>
              <a:t>OSHA</a:t>
            </a:r>
            <a:r>
              <a:rPr lang="en-US" dirty="0"/>
              <a:t>) (</a:t>
            </a:r>
            <a:r>
              <a:rPr lang="en-US" dirty="0">
                <a:hlinkClick r:id="rId6"/>
              </a:rPr>
              <a:t>CDC</a:t>
            </a:r>
            <a:r>
              <a:rPr lang="en-US" dirty="0"/>
              <a:t>) -- mention experiences. </a:t>
            </a:r>
            <a:endParaRPr lang="en-US" dirty="0">
              <a:cs typeface="Calibri" panose="020F0502020204030204"/>
            </a:endParaRPr>
          </a:p>
          <a:p>
            <a:pPr marL="285750" indent="-285750">
              <a:buFont typeface="Arial"/>
              <a:buChar char="•"/>
            </a:pPr>
            <a:r>
              <a:rPr lang="en-US" b="1" dirty="0"/>
              <a:t>Regulatory Limits have been established by various agencies, but I'll be using ACGHI and NIOSH guidelines:</a:t>
            </a:r>
            <a:endParaRPr lang="en-US" b="1" dirty="0">
              <a:cs typeface="Calibri" panose="020F0502020204030204"/>
            </a:endParaRPr>
          </a:p>
          <a:p>
            <a:pPr marL="742950" lvl="1" indent="-285750">
              <a:buFont typeface="Courier New"/>
              <a:buChar char="o"/>
            </a:pPr>
            <a:r>
              <a:rPr lang="en-US" b="1" dirty="0"/>
              <a:t>ACGHI (STEL): 5 ppm for a 15-min window</a:t>
            </a:r>
            <a:endParaRPr lang="en-US" dirty="0">
              <a:cs typeface="Calibri" panose="020F0502020204030204"/>
            </a:endParaRPr>
          </a:p>
          <a:p>
            <a:pPr marL="1200150" lvl="2" indent="-285750">
              <a:buFont typeface="Wingdings,Sans-Serif"/>
              <a:buChar char="§"/>
            </a:pPr>
            <a:r>
              <a:rPr lang="en-US" dirty="0"/>
              <a:t>Designed to protect workers from the acute effects of H2S </a:t>
            </a:r>
            <a:endParaRPr lang="en-US" dirty="0">
              <a:cs typeface="Calibri"/>
            </a:endParaRPr>
          </a:p>
          <a:p>
            <a:pPr marL="742950" lvl="1" indent="-285750">
              <a:buFont typeface="Courier New"/>
              <a:buChar char="o"/>
            </a:pPr>
            <a:r>
              <a:rPr lang="en-US" b="1" dirty="0"/>
              <a:t>NIOSH (REL): 10 ppm </a:t>
            </a:r>
            <a:endParaRPr lang="en-US" dirty="0">
              <a:cs typeface="Calibri" panose="020F0502020204030204"/>
            </a:endParaRPr>
          </a:p>
          <a:p>
            <a:pPr marL="1200150" lvl="2" indent="-285750">
              <a:buFont typeface="Wingdings,Sans-Serif"/>
              <a:buChar char="§"/>
            </a:pPr>
            <a:r>
              <a:rPr lang="en-US" dirty="0"/>
              <a:t>Should not be exceeded during any part of the day</a:t>
            </a:r>
            <a:endParaRPr lang="en-US" dirty="0">
              <a:cs typeface="Calibri"/>
            </a:endParaRPr>
          </a:p>
          <a:p>
            <a:endParaRPr lang="en-US" b="1" dirty="0"/>
          </a:p>
          <a:p>
            <a:r>
              <a:rPr lang="en-US" b="1" dirty="0"/>
              <a:t>Detailed Health Impacts of H2S</a:t>
            </a:r>
            <a:endParaRPr lang="en-US" dirty="0"/>
          </a:p>
          <a:p>
            <a:pPr>
              <a:buFont typeface="Arial" panose="020B0604020202020204" pitchFamily="34" charset="0"/>
              <a:buChar char="•"/>
            </a:pPr>
            <a:r>
              <a:rPr lang="en-US" b="1" dirty="0"/>
              <a:t>Low Concentrations</a:t>
            </a:r>
            <a:r>
              <a:rPr lang="en-US" dirty="0"/>
              <a:t>: May cause mild symptoms like headaches, eye irritation, and coughing.</a:t>
            </a:r>
            <a:endParaRPr lang="en-US" dirty="0">
              <a:cs typeface="Calibri"/>
            </a:endParaRPr>
          </a:p>
          <a:p>
            <a:pPr>
              <a:buFont typeface="Arial" panose="020B0604020202020204" pitchFamily="34" charset="0"/>
              <a:buChar char="•"/>
            </a:pPr>
            <a:r>
              <a:rPr lang="en-US" b="1" dirty="0"/>
              <a:t>Moderate Concentrations (20-50 ppm)</a:t>
            </a:r>
            <a:r>
              <a:rPr lang="en-US" dirty="0"/>
              <a:t>: Can lead to fatigue, loss of appetite, headache, irritability, dizziness, and memory issues.</a:t>
            </a:r>
            <a:endParaRPr lang="en-US" dirty="0">
              <a:cs typeface="Calibri"/>
            </a:endParaRPr>
          </a:p>
          <a:p>
            <a:pPr>
              <a:buFont typeface="Arial" panose="020B0604020202020204" pitchFamily="34" charset="0"/>
              <a:buChar char="•"/>
            </a:pPr>
            <a:r>
              <a:rPr lang="en-US" b="1" dirty="0"/>
              <a:t>High Concentrations (100+ ppm)</a:t>
            </a:r>
            <a:r>
              <a:rPr lang="en-US" dirty="0"/>
              <a:t>: Can cause severe respiratory issues, loss of consciousness, and even death. Exposure above 500 ppm can result in rapid collapse and death within minutes due to respiratory failure.</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Poppins"/>
                <a:cs typeface="Poppins"/>
              </a:rPr>
              <a:t>1,000-2,000 ppm: Rapid cessation of respiration, death can occur, even if the injured person is being moved to fresh air.</a:t>
            </a:r>
            <a:endParaRPr lang="en-US" dirty="0"/>
          </a:p>
          <a:p>
            <a:pPr marL="800100" marR="0" lvl="1" indent="-171450" algn="l" defTabSz="914400" rtl="0" eaLnBrk="1" fontAlgn="auto" latinLnBrk="0" hangingPunct="1">
              <a:lnSpc>
                <a:spcPct val="100000"/>
              </a:lnSpc>
              <a:spcBef>
                <a:spcPts val="0"/>
              </a:spcBef>
              <a:spcAft>
                <a:spcPts val="0"/>
              </a:spcAft>
              <a:buClrTx/>
              <a:buSzTx/>
              <a:buFont typeface="Courier New"/>
              <a:buChar char="o"/>
              <a:tabLst/>
              <a:defRPr/>
            </a:pPr>
            <a:r>
              <a:rPr lang="en-US" b="1" u="sng" dirty="0"/>
              <a:t>Ensure proper ventilation in areas where H₂S might accumulate, and use appropriate personal protective equipment (PPE) when necessary.</a:t>
            </a:r>
            <a:endParaRPr lang="en-US" b="1" u="sng" dirty="0">
              <a:cs typeface="Calibri"/>
            </a:endParaRPr>
          </a:p>
          <a:p>
            <a:pPr marL="800100" lvl="1" indent="-171450">
              <a:buFont typeface="Courier New"/>
              <a:buChar char="o"/>
            </a:pPr>
            <a:endParaRPr lang="en-US" dirty="0">
              <a:cs typeface="Calibri"/>
            </a:endParaRPr>
          </a:p>
          <a:p>
            <a:pPr marL="171450" indent="-171450">
              <a:buFont typeface="Arial"/>
              <a:buChar char="•"/>
            </a:pPr>
            <a:r>
              <a:rPr lang="en-US" b="1" dirty="0"/>
              <a:t>Lower Explosive Limit (LEL)</a:t>
            </a:r>
            <a:r>
              <a:rPr lang="en-US" dirty="0"/>
              <a:t> </a:t>
            </a:r>
            <a:endParaRPr lang="en-US" dirty="0">
              <a:cs typeface="Calibri"/>
            </a:endParaRPr>
          </a:p>
          <a:p>
            <a:pPr marL="800100" lvl="1" indent="-171450">
              <a:buFont typeface="Courier New"/>
              <a:buChar char="o"/>
            </a:pPr>
            <a:r>
              <a:rPr lang="en-US" b="1" u="sng" dirty="0"/>
              <a:t>The Lower Explosive Limit (LEL) refers to the lowest concentration of a gas or vapor capable of forming a combustible mixture in air. </a:t>
            </a:r>
            <a:endParaRPr lang="en-US" b="1" u="sng" dirty="0">
              <a:cs typeface="Calibri" panose="020F0502020204030204"/>
            </a:endParaRPr>
          </a:p>
          <a:p>
            <a:pPr marL="800100" lvl="1" indent="-171450">
              <a:buFont typeface="Courier New"/>
              <a:buChar char="o"/>
            </a:pPr>
            <a:r>
              <a:rPr lang="en-US" dirty="0"/>
              <a:t>This </a:t>
            </a:r>
            <a:r>
              <a:rPr lang="en-US" b="1" u="sng" dirty="0"/>
              <a:t>includes many industrial gases, including methane, propane, and hydrogen sulfide, exceeding the LEL threshold and into the range between LEL and UEL can lead to explosive hazards. </a:t>
            </a:r>
            <a:endParaRPr lang="en-US" b="1" u="sng" dirty="0">
              <a:cs typeface="Calibri"/>
            </a:endParaRPr>
          </a:p>
          <a:p>
            <a:pPr marL="800100" marR="0" lvl="1" indent="-171450" algn="l" defTabSz="914400" rtl="0" eaLnBrk="1" fontAlgn="auto" latinLnBrk="0" hangingPunct="1">
              <a:lnSpc>
                <a:spcPct val="100000"/>
              </a:lnSpc>
              <a:spcBef>
                <a:spcPts val="0"/>
              </a:spcBef>
              <a:spcAft>
                <a:spcPts val="0"/>
              </a:spcAft>
              <a:buClrTx/>
              <a:buSzTx/>
              <a:buFont typeface="Courier New"/>
              <a:buChar char="o"/>
              <a:tabLst/>
              <a:defRPr/>
            </a:pPr>
            <a:r>
              <a:rPr lang="en-US" dirty="0"/>
              <a:t>The </a:t>
            </a:r>
            <a:r>
              <a:rPr lang="en-US" b="1" u="sng" dirty="0"/>
              <a:t>primary danger of gases at their LEL is that they can ignite and cause explosions if an ignition source is present </a:t>
            </a:r>
            <a:r>
              <a:rPr lang="en-US" dirty="0"/>
              <a:t>(</a:t>
            </a:r>
            <a:r>
              <a:rPr lang="en-US" dirty="0">
                <a:hlinkClick r:id="rId3"/>
              </a:rPr>
              <a:t>OSHA</a:t>
            </a:r>
            <a:r>
              <a:rPr lang="en-US" dirty="0"/>
              <a:t>) (</a:t>
            </a:r>
            <a:r>
              <a:rPr lang="en-US" dirty="0">
                <a:hlinkClick r:id="rId4"/>
              </a:rPr>
              <a:t>SafetyLine Lone Worker</a:t>
            </a:r>
            <a:r>
              <a:rPr lang="en-US" dirty="0"/>
              <a:t>) .</a:t>
            </a:r>
            <a:endParaRPr lang="en-US" b="1" u="sng" dirty="0">
              <a:cs typeface="Calibri" panose="020F0502020204030204"/>
            </a:endParaRPr>
          </a:p>
          <a:p>
            <a:pPr marL="800100" lvl="1" indent="-171450">
              <a:buFont typeface="Courier New"/>
              <a:buChar char="o"/>
            </a:pPr>
            <a:r>
              <a:rPr lang="en-US" dirty="0"/>
              <a:t>Monitoring LEL levels is </a:t>
            </a:r>
            <a:r>
              <a:rPr lang="en-US" sz="1200" kern="1200" dirty="0">
                <a:solidFill>
                  <a:schemeClr val="tx1"/>
                </a:solidFill>
                <a:latin typeface="+mn-lt"/>
                <a:ea typeface="+mn-ea"/>
                <a:cs typeface="+mn-cs"/>
              </a:rPr>
              <a:t>crucial</a:t>
            </a:r>
            <a:r>
              <a:rPr lang="en-US" dirty="0"/>
              <a:t> in preventing accidental explosions in various industrial settings. </a:t>
            </a:r>
            <a:endParaRPr lang="en-US" dirty="0">
              <a:cs typeface="Calibri"/>
            </a:endParaRPr>
          </a:p>
          <a:p>
            <a:r>
              <a:rPr lang="en-US" b="1" dirty="0"/>
              <a:t>Explosive Range</a:t>
            </a:r>
            <a:r>
              <a:rPr lang="en-US" dirty="0"/>
              <a:t>:</a:t>
            </a:r>
            <a:endParaRPr lang="en-US" dirty="0">
              <a:cs typeface="Calibri"/>
            </a:endParaRPr>
          </a:p>
          <a:p>
            <a:pPr>
              <a:buFont typeface="Arial" panose="020B0604020202020204" pitchFamily="34" charset="0"/>
              <a:buChar char="•"/>
            </a:pPr>
            <a:r>
              <a:rPr lang="en-US" b="1" dirty="0"/>
              <a:t>Range</a:t>
            </a:r>
            <a:r>
              <a:rPr lang="en-US" dirty="0"/>
              <a:t>: Between 5% (LEL) and 17% (UEL) by volume of methane in air.</a:t>
            </a:r>
            <a:endParaRPr lang="en-US" dirty="0">
              <a:cs typeface="Calibri"/>
            </a:endParaRPr>
          </a:p>
          <a:p>
            <a:pPr algn="ctr" fontAlgn="ctr"/>
            <a:r>
              <a:rPr lang="en-US" b="1" i="0" u="sng" dirty="0">
                <a:solidFill>
                  <a:srgbClr val="545D7E"/>
                </a:solidFill>
                <a:effectLst/>
                <a:highlight>
                  <a:srgbClr val="FFFFFF"/>
                </a:highlight>
                <a:latin typeface="Google Sans"/>
              </a:rPr>
              <a:t>Methane can ignite and explode when mixed with air in concentrations between 4.5% and 17% in the presence of an ignition source. This can happen if methane accumulates in a poorly ventilated confined area, such as a basement, and is ignited by a spark or flame. </a:t>
            </a:r>
            <a:endParaRPr lang="en-US" b="1" u="sng" dirty="0"/>
          </a:p>
          <a:p>
            <a:pPr>
              <a:buFont typeface="Arial" panose="020B0604020202020204" pitchFamily="34" charset="0"/>
              <a:buChar char="•"/>
            </a:pPr>
            <a:r>
              <a:rPr lang="en-US" b="1" dirty="0"/>
              <a:t>Risk</a:t>
            </a:r>
            <a:r>
              <a:rPr lang="en-US" dirty="0"/>
              <a:t>: Within this range, the mixture of methane and air is in the right proportion to ignite and explode if an ignition source is present.</a:t>
            </a:r>
            <a:endParaRPr lang="en-US" dirty="0">
              <a:cs typeface="Calibri"/>
            </a:endParaRPr>
          </a:p>
          <a:p>
            <a:r>
              <a:rPr lang="en-US" b="1" dirty="0"/>
              <a:t>Non-Explosive Zones</a:t>
            </a:r>
            <a:r>
              <a:rPr lang="en-US" dirty="0"/>
              <a:t>:</a:t>
            </a:r>
            <a:endParaRPr lang="en-US" dirty="0">
              <a:cs typeface="Calibri"/>
            </a:endParaRPr>
          </a:p>
          <a:p>
            <a:pPr>
              <a:buFont typeface="Arial" panose="020B0604020202020204" pitchFamily="34" charset="0"/>
              <a:buChar char="•"/>
            </a:pPr>
            <a:r>
              <a:rPr lang="en-US" b="1" dirty="0"/>
              <a:t>Too Lean (Non-Explosive)</a:t>
            </a:r>
            <a:r>
              <a:rPr lang="en-US" dirty="0"/>
              <a:t>: Less than 5% methane. The mixture has insufficient fuel to sustain combustion.</a:t>
            </a:r>
            <a:endParaRPr lang="en-US" dirty="0">
              <a:cs typeface="Calibri"/>
            </a:endParaRPr>
          </a:p>
          <a:p>
            <a:r>
              <a:rPr lang="en-US" dirty="0"/>
              <a:t>However: </a:t>
            </a:r>
            <a:r>
              <a:rPr lang="en-US" b="1" dirty="0"/>
              <a:t>Explosive Potential</a:t>
            </a:r>
            <a:endParaRPr lang="en-US" b="1" dirty="0">
              <a:cs typeface="Calibri"/>
            </a:endParaRPr>
          </a:p>
          <a:p>
            <a:r>
              <a:rPr lang="en-US" dirty="0"/>
              <a:t>Methane concentrations in the range of 60% to 99% LEL, corresponding to 3% to 4.95% methane by volume, are highly dangerous. These concentrations are just right below the LEL threshold of 5%: they still can pose as explosive hazards because the air-gas mixture is still highly flammable and can easily ignite with an ignition source.</a:t>
            </a:r>
            <a:endParaRPr lang="en-US" dirty="0">
              <a:cs typeface="Calibri"/>
            </a:endParaRPr>
          </a:p>
          <a:p>
            <a:r>
              <a:rPr lang="en-US" dirty="0"/>
              <a:t>Continuous monitoring, strict adherence to safety protocols, and immediate corrective actions are essential to manage the risks associated with these levels of methane in the air. Evacuating the surrounding area is a prudent measure due to the high chance that methane levels will reach 5% and become explosive.</a:t>
            </a:r>
            <a:endParaRPr lang="en-US" dirty="0">
              <a:cs typeface="Calibri"/>
            </a:endParaRPr>
          </a:p>
          <a:p>
            <a:pPr>
              <a:buFont typeface="Arial" panose="020B0604020202020204" pitchFamily="34" charset="0"/>
              <a:buChar char="•"/>
            </a:pPr>
            <a:r>
              <a:rPr lang="en-US" b="1" dirty="0"/>
              <a:t>Too Rich (Non-Explosive)</a:t>
            </a:r>
            <a:r>
              <a:rPr lang="en-US" dirty="0"/>
              <a:t>: More than 17% methane. The mixture has too much fuel and not enough oxygen to ignite.</a:t>
            </a:r>
            <a:endParaRPr lang="en-US" dirty="0">
              <a:cs typeface="Calibri"/>
            </a:endParaRPr>
          </a:p>
          <a:p>
            <a:pPr>
              <a:buFont typeface="Arial" panose="020B0604020202020204" pitchFamily="34" charset="0"/>
              <a:buChar char="•"/>
            </a:pPr>
            <a:endParaRPr lang="en-US" dirty="0"/>
          </a:p>
          <a:p>
            <a:pPr>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sng" dirty="0"/>
              <a:t>Safe operations typically keep methane levels well below the LEL to avoid fire or explosion hazards.</a:t>
            </a:r>
            <a:endParaRPr lang="en-US" b="1" u="sng" dirty="0">
              <a:cs typeface="Calibri"/>
            </a:endParaRPr>
          </a:p>
          <a:p>
            <a:pPr>
              <a:buFont typeface="Arial" panose="020B0604020202020204" pitchFamily="34" charset="0"/>
              <a:buChar char="•"/>
            </a:pPr>
            <a:endParaRPr lang="en-US" dirty="0"/>
          </a:p>
          <a:p>
            <a:endParaRPr lang="en-US" dirty="0">
              <a:cs typeface="Calibri"/>
            </a:endParaRPr>
          </a:p>
        </p:txBody>
      </p:sp>
      <p:sp>
        <p:nvSpPr>
          <p:cNvPr id="4" name="Slide Number Placeholder 3"/>
          <p:cNvSpPr>
            <a:spLocks noGrp="1"/>
          </p:cNvSpPr>
          <p:nvPr>
            <p:ph type="sldNum" sz="quarter" idx="10"/>
          </p:nvPr>
        </p:nvSpPr>
        <p:spPr/>
        <p:txBody>
          <a:bodyPr/>
          <a:lstStyle/>
          <a:p>
            <a:fld id="{F7F7D051-F892-47E8-913B-E82B32ECDF84}" type="slidenum">
              <a:rPr lang="en-US" smtClean="0"/>
              <a:t>7</a:t>
            </a:fld>
            <a:endParaRPr lang="en-US"/>
          </a:p>
        </p:txBody>
      </p:sp>
    </p:spTree>
    <p:extLst>
      <p:ext uri="{BB962C8B-B14F-4D97-AF65-F5344CB8AC3E}">
        <p14:creationId xmlns:p14="http://schemas.microsoft.com/office/powerpoint/2010/main" val="809266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analysis is grounded in several assumptions to ensure data integrity and analytical accuracy. </a:t>
            </a:r>
          </a:p>
          <a:p>
            <a:pPr marL="171450" indent="-171450">
              <a:buFont typeface="Arial" panose="020B0604020202020204" pitchFamily="34" charset="0"/>
              <a:buChar char="•"/>
            </a:pPr>
            <a:r>
              <a:rPr lang="en-US" dirty="0"/>
              <a:t>The H₂S data only includes events where SCBA was not used because when SCBA is used, H2S risks are mitigated because of the control of the breathing atmosphere. </a:t>
            </a:r>
          </a:p>
          <a:p>
            <a:pPr marL="628650" lvl="1" indent="-171450">
              <a:buFont typeface="Arial" panose="020B0604020202020204" pitchFamily="34" charset="0"/>
              <a:buChar char="•"/>
            </a:pPr>
            <a:r>
              <a:rPr lang="en-US" dirty="0"/>
              <a:t>The explosive hazards with LEL are not reduced even if SCBA had been used. </a:t>
            </a:r>
          </a:p>
          <a:p>
            <a:pPr marL="171450" indent="-171450">
              <a:buFont typeface="Arial" panose="020B0604020202020204" pitchFamily="34" charset="0"/>
              <a:buChar char="•"/>
            </a:pPr>
            <a:r>
              <a:rPr lang="en-US" dirty="0"/>
              <a:t>Events that happened due to ‘sensor error’ were also excluded. </a:t>
            </a:r>
            <a:endParaRPr lang="en-US" dirty="0">
              <a:cs typeface="Calibri"/>
            </a:endParaRPr>
          </a:p>
          <a:p>
            <a:pPr marL="171450" indent="-171450">
              <a:buFont typeface="Arial" panose="020B0604020202020204" pitchFamily="34" charset="0"/>
              <a:buChar char="•"/>
            </a:pPr>
            <a:r>
              <a:rPr lang="en-US" dirty="0"/>
              <a:t>Additionally, the testing pool is localized to Montney, which is used to evaluate effectiveness of task labeling prior to a larger roll out.</a:t>
            </a:r>
            <a:endParaRPr lang="en-US" dirty="0">
              <a:cs typeface="Calibri"/>
            </a:endParaRPr>
          </a:p>
          <a:p>
            <a:pPr marL="171450" indent="-171450">
              <a:buFont typeface="Arial" panose="020B0604020202020204" pitchFamily="34" charset="0"/>
              <a:buChar char="•"/>
            </a:pPr>
            <a:r>
              <a:rPr lang="en-US" dirty="0"/>
              <a:t>Regarding the distribution of events, events were assumed to be independent with each event occurring randomly without influence from other events. </a:t>
            </a:r>
            <a:endParaRPr lang="en-US"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events were a few hundred meters off from their respective sites and grouped to the nearest site using the Haversine distance.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cs typeface="Calibri"/>
              </a:rPr>
              <a:t>Additionally…the duration of each event varies, with some occurring within a 1-5 mins window while others occur between 10-15 mins</a:t>
            </a:r>
          </a:p>
        </p:txBody>
      </p:sp>
      <p:sp>
        <p:nvSpPr>
          <p:cNvPr id="4" name="Slide Number Placeholder 3"/>
          <p:cNvSpPr>
            <a:spLocks noGrp="1"/>
          </p:cNvSpPr>
          <p:nvPr>
            <p:ph type="sldNum" sz="quarter" idx="10"/>
          </p:nvPr>
        </p:nvSpPr>
        <p:spPr/>
        <p:txBody>
          <a:bodyPr/>
          <a:lstStyle/>
          <a:p>
            <a:fld id="{F7F7D051-F892-47E8-913B-E82B32ECDF84}" type="slidenum">
              <a:rPr lang="en-US" smtClean="0"/>
              <a:t>8</a:t>
            </a:fld>
            <a:endParaRPr lang="en-US"/>
          </a:p>
        </p:txBody>
      </p:sp>
    </p:spTree>
    <p:extLst>
      <p:ext uri="{BB962C8B-B14F-4D97-AF65-F5344CB8AC3E}">
        <p14:creationId xmlns:p14="http://schemas.microsoft.com/office/powerpoint/2010/main" val="2121955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Calibri" panose="020F0502020204030204" pitchFamily="34" charset="0"/>
              </a:rPr>
              <a:t>Power Automate: </a:t>
            </a:r>
            <a:r>
              <a:rPr lang="en-US" sz="1800" b="0" i="0" u="none" strike="noStrike" dirty="0">
                <a:solidFill>
                  <a:srgbClr val="000000"/>
                </a:solidFill>
                <a:effectLst/>
                <a:latin typeface="Calibri" panose="020F0502020204030204" pitchFamily="34" charset="0"/>
              </a:rPr>
              <a:t>My team and I have developed a process flow using Power Automate to automate the data collection process. </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Power Automate </a:t>
            </a:r>
            <a:r>
              <a:rPr lang="en-US" sz="1800" b="0" i="0" u="none" strike="noStrike" dirty="0">
                <a:solidFill>
                  <a:srgbClr val="000000"/>
                </a:solidFill>
                <a:effectLst/>
                <a:latin typeface="Arial" panose="020B0604020202020204" pitchFamily="34" charset="0"/>
              </a:rPr>
              <a:t>acts as the middleman between our team and the field operators, and manages the generation and distribution of email alerts to operators based on H₂S/LEL exposure</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process involves several key steps: 1. An alert is triggered, 2. The alert is recorded as an event in the database, 3. A SQL query retrieves a list of operators associated with these events, 4. These operators receive an email reminder to complete a brief questionnaire on the Power App. The data collected through this process allowed me to identify tasks with higher readings and pinpoint locations with elevated readings compared to the average to reduce the risk. </a:t>
            </a:r>
          </a:p>
          <a:p>
            <a:endParaRPr lang="en-US" dirty="0"/>
          </a:p>
          <a:p>
            <a:endParaRPr lang="en-US" dirty="0"/>
          </a:p>
        </p:txBody>
      </p:sp>
      <p:sp>
        <p:nvSpPr>
          <p:cNvPr id="4" name="Slide Number Placeholder 3"/>
          <p:cNvSpPr>
            <a:spLocks noGrp="1"/>
          </p:cNvSpPr>
          <p:nvPr>
            <p:ph type="sldNum" sz="quarter" idx="10"/>
          </p:nvPr>
        </p:nvSpPr>
        <p:spPr/>
        <p:txBody>
          <a:bodyPr/>
          <a:lstStyle/>
          <a:p>
            <a:fld id="{F7F7D051-F892-47E8-913B-E82B32ECDF84}" type="slidenum">
              <a:rPr lang="en-US" smtClean="0"/>
              <a:t>9</a:t>
            </a:fld>
            <a:endParaRPr lang="en-US"/>
          </a:p>
        </p:txBody>
      </p:sp>
    </p:spTree>
    <p:extLst>
      <p:ext uri="{BB962C8B-B14F-4D97-AF65-F5344CB8AC3E}">
        <p14:creationId xmlns:p14="http://schemas.microsoft.com/office/powerpoint/2010/main" val="32413517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color">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158ABC-FF98-4B77-8377-92E12F6F4824}"/>
              </a:ext>
            </a:extLst>
          </p:cNvPr>
          <p:cNvPicPr>
            <a:picLocks noChangeAspect="1"/>
          </p:cNvPicPr>
          <p:nvPr userDrawn="1"/>
        </p:nvPicPr>
        <p:blipFill rotWithShape="1">
          <a:blip r:embed="rId3">
            <a:duotone>
              <a:schemeClr val="bg2">
                <a:shade val="45000"/>
                <a:satMod val="135000"/>
              </a:schemeClr>
              <a:prstClr val="white"/>
            </a:duotone>
            <a:alphaModFix amt="20000"/>
          </a:blip>
          <a:srcRect t="6504" b="6504"/>
          <a:stretch/>
        </p:blipFill>
        <p:spPr>
          <a:xfrm>
            <a:off x="0" y="0"/>
            <a:ext cx="12192000" cy="6858000"/>
          </a:xfrm>
          <a:prstGeom prst="rect">
            <a:avLst/>
          </a:prstGeom>
        </p:spPr>
      </p:pic>
      <p:sp>
        <p:nvSpPr>
          <p:cNvPr id="2" name="Title 1"/>
          <p:cNvSpPr>
            <a:spLocks noGrp="1"/>
          </p:cNvSpPr>
          <p:nvPr>
            <p:ph type="ctrTitle" hasCustomPrompt="1"/>
          </p:nvPr>
        </p:nvSpPr>
        <p:spPr>
          <a:xfrm>
            <a:off x="1747319" y="1756372"/>
            <a:ext cx="7589520" cy="1920445"/>
          </a:xfrm>
          <a:prstGeom prst="rect">
            <a:avLst/>
          </a:prstGeom>
        </p:spPr>
        <p:txBody>
          <a:bodyPr anchor="t" anchorCtr="0"/>
          <a:lstStyle>
            <a:lvl1pPr algn="l">
              <a:lnSpc>
                <a:spcPct val="90000"/>
              </a:lnSpc>
              <a:defRPr sz="6000">
                <a:solidFill>
                  <a:schemeClr val="tx1"/>
                </a:solidFill>
              </a:defRPr>
            </a:lvl1pPr>
          </a:lstStyle>
          <a:p>
            <a:r>
              <a:rPr lang="en-US"/>
              <a:t>Click to Edit Master Title Style</a:t>
            </a:r>
          </a:p>
        </p:txBody>
      </p:sp>
      <p:sp>
        <p:nvSpPr>
          <p:cNvPr id="3" name="Subtitle 2"/>
          <p:cNvSpPr>
            <a:spLocks noGrp="1"/>
          </p:cNvSpPr>
          <p:nvPr>
            <p:ph type="subTitle" idx="1" hasCustomPrompt="1"/>
          </p:nvPr>
        </p:nvSpPr>
        <p:spPr>
          <a:xfrm>
            <a:off x="1747319" y="3913771"/>
            <a:ext cx="4463358" cy="893679"/>
          </a:xfrm>
          <a:prstGeom prst="rect">
            <a:avLst/>
          </a:prstGeom>
        </p:spPr>
        <p:txBody>
          <a:bodyPr lIns="91440"/>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descr="A picture containing drawing, clock&#10;&#10;Description automatically generated">
            <a:extLst>
              <a:ext uri="{FF2B5EF4-FFF2-40B4-BE49-F238E27FC236}">
                <a16:creationId xmlns:a16="http://schemas.microsoft.com/office/drawing/2014/main" id="{37FA4981-2C2E-4FDF-88F9-6E5893C68AD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63104" y="5239031"/>
            <a:ext cx="3158340" cy="1132236"/>
          </a:xfrm>
          <a:prstGeom prst="rect">
            <a:avLst/>
          </a:prstGeom>
        </p:spPr>
      </p:pic>
    </p:spTree>
    <p:custDataLst>
      <p:tags r:id="rId1"/>
    </p:custDataLst>
    <p:extLst>
      <p:ext uri="{BB962C8B-B14F-4D97-AF65-F5344CB8AC3E}">
        <p14:creationId xmlns:p14="http://schemas.microsoft.com/office/powerpoint/2010/main" val="78862670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ictur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A548-5CDE-462E-BA19-87F4E7E3AF39}"/>
              </a:ext>
            </a:extLst>
          </p:cNvPr>
          <p:cNvSpPr>
            <a:spLocks noGrp="1"/>
          </p:cNvSpPr>
          <p:nvPr>
            <p:ph type="title" hasCustomPrompt="1"/>
          </p:nvPr>
        </p:nvSpPr>
        <p:spPr/>
        <p:txBody>
          <a:bodyPr/>
          <a:lstStyle>
            <a:lvl1pPr>
              <a:defRPr/>
            </a:lvl1pPr>
          </a:lstStyle>
          <a:p>
            <a:r>
              <a:rPr lang="en-US"/>
              <a:t>Click to Edit Master Title Style</a:t>
            </a:r>
          </a:p>
        </p:txBody>
      </p:sp>
      <p:sp>
        <p:nvSpPr>
          <p:cNvPr id="4" name="Content Placeholder 3">
            <a:extLst>
              <a:ext uri="{FF2B5EF4-FFF2-40B4-BE49-F238E27FC236}">
                <a16:creationId xmlns:a16="http://schemas.microsoft.com/office/drawing/2014/main" id="{29F909EE-AC78-4CEF-BFA9-DF27FECE18B2}"/>
              </a:ext>
            </a:extLst>
          </p:cNvPr>
          <p:cNvSpPr>
            <a:spLocks noGrp="1"/>
          </p:cNvSpPr>
          <p:nvPr>
            <p:ph sz="half" idx="2" hasCustomPrompt="1"/>
          </p:nvPr>
        </p:nvSpPr>
        <p:spPr>
          <a:xfrm>
            <a:off x="4427220" y="1721248"/>
            <a:ext cx="3337560" cy="4222352"/>
          </a:xfrm>
        </p:spPr>
        <p:txBody>
          <a:bodyPr/>
          <a:lstStyle>
            <a:lvl1pPr>
              <a:defRPr sz="18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6F195B28-3034-43EE-B14B-101444C013B3}"/>
              </a:ext>
            </a:extLst>
          </p:cNvPr>
          <p:cNvSpPr>
            <a:spLocks noGrp="1"/>
          </p:cNvSpPr>
          <p:nvPr>
            <p:ph type="sldNum" sz="quarter" idx="12"/>
          </p:nvPr>
        </p:nvSpPr>
        <p:spPr/>
        <p:txBody>
          <a:bodyPr/>
          <a:lstStyle/>
          <a:p>
            <a:fld id="{FF33EA07-9897-48D0-83D1-77E6B61918ED}" type="slidenum">
              <a:rPr lang="en-US" smtClean="0"/>
              <a:t>‹#›</a:t>
            </a:fld>
            <a:endParaRPr lang="en-US"/>
          </a:p>
        </p:txBody>
      </p:sp>
      <p:sp>
        <p:nvSpPr>
          <p:cNvPr id="6" name="Text Placeholder 7">
            <a:extLst>
              <a:ext uri="{FF2B5EF4-FFF2-40B4-BE49-F238E27FC236}">
                <a16:creationId xmlns:a16="http://schemas.microsoft.com/office/drawing/2014/main" id="{7537AD75-4D53-4096-BA0F-CC35E4CBDEA8}"/>
              </a:ext>
            </a:extLst>
          </p:cNvPr>
          <p:cNvSpPr>
            <a:spLocks noGrp="1"/>
          </p:cNvSpPr>
          <p:nvPr>
            <p:ph type="body" sz="quarter" idx="13"/>
          </p:nvPr>
        </p:nvSpPr>
        <p:spPr>
          <a:xfrm>
            <a:off x="515938" y="254936"/>
            <a:ext cx="9313862" cy="365760"/>
          </a:xfrm>
        </p:spPr>
        <p:txBody>
          <a:bodyPr anchor="b"/>
          <a:lstStyle>
            <a:lvl1pPr marL="0" indent="0">
              <a:buNone/>
              <a:defRPr sz="1600" cap="all" spc="300" baseline="0">
                <a:solidFill>
                  <a:schemeClr val="accent1"/>
                </a:solidFill>
              </a:defRPr>
            </a:lvl1pPr>
          </a:lstStyle>
          <a:p>
            <a:pPr lvl="0"/>
            <a:r>
              <a:rPr lang="en-US"/>
              <a:t>Click to edit Master text styles</a:t>
            </a:r>
          </a:p>
        </p:txBody>
      </p:sp>
      <p:sp>
        <p:nvSpPr>
          <p:cNvPr id="8" name="Text Placeholder 7">
            <a:extLst>
              <a:ext uri="{FF2B5EF4-FFF2-40B4-BE49-F238E27FC236}">
                <a16:creationId xmlns:a16="http://schemas.microsoft.com/office/drawing/2014/main" id="{BC59AE0F-F463-4767-B058-1467530C1161}"/>
              </a:ext>
            </a:extLst>
          </p:cNvPr>
          <p:cNvSpPr>
            <a:spLocks noGrp="1"/>
          </p:cNvSpPr>
          <p:nvPr>
            <p:ph type="body" sz="quarter" idx="14" hasCustomPrompt="1"/>
          </p:nvPr>
        </p:nvSpPr>
        <p:spPr>
          <a:xfrm>
            <a:off x="515937" y="6002867"/>
            <a:ext cx="11153775" cy="590612"/>
          </a:xfrm>
        </p:spPr>
        <p:txBody>
          <a:bodyPr anchor="b"/>
          <a:lstStyle>
            <a:lvl1pPr marL="0" indent="0">
              <a:lnSpc>
                <a:spcPct val="100000"/>
              </a:lnSpc>
              <a:spcBef>
                <a:spcPts val="0"/>
              </a:spcBef>
              <a:spcAft>
                <a:spcPts val="600"/>
              </a:spcAft>
              <a:buNone/>
              <a:defRPr sz="1000" cap="none" spc="0" baseline="0">
                <a:solidFill>
                  <a:schemeClr val="tx1">
                    <a:lumMod val="60000"/>
                    <a:lumOff val="40000"/>
                  </a:schemeClr>
                </a:solidFill>
              </a:defRPr>
            </a:lvl1pPr>
          </a:lstStyle>
          <a:p>
            <a:pPr lvl="0"/>
            <a:r>
              <a:rPr lang="en-US"/>
              <a:t>Click to edit master text styles</a:t>
            </a:r>
          </a:p>
        </p:txBody>
      </p:sp>
      <p:sp>
        <p:nvSpPr>
          <p:cNvPr id="9" name="Content Placeholder 3">
            <a:extLst>
              <a:ext uri="{FF2B5EF4-FFF2-40B4-BE49-F238E27FC236}">
                <a16:creationId xmlns:a16="http://schemas.microsoft.com/office/drawing/2014/main" id="{69430173-5616-4F65-A97D-C5ABFB7E83C2}"/>
              </a:ext>
            </a:extLst>
          </p:cNvPr>
          <p:cNvSpPr>
            <a:spLocks noGrp="1"/>
          </p:cNvSpPr>
          <p:nvPr>
            <p:ph sz="half" idx="15" hasCustomPrompt="1"/>
          </p:nvPr>
        </p:nvSpPr>
        <p:spPr>
          <a:xfrm>
            <a:off x="8332153" y="1721248"/>
            <a:ext cx="3337560" cy="4222352"/>
          </a:xfrm>
        </p:spPr>
        <p:txBody>
          <a:bodyPr/>
          <a:lstStyle>
            <a:lvl1pPr>
              <a:defRPr sz="18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7FBEB858-25DC-4138-964A-7C3863682838}"/>
              </a:ext>
            </a:extLst>
          </p:cNvPr>
          <p:cNvSpPr>
            <a:spLocks noGrp="1"/>
          </p:cNvSpPr>
          <p:nvPr>
            <p:ph type="pic" sz="quarter" idx="17"/>
          </p:nvPr>
        </p:nvSpPr>
        <p:spPr>
          <a:xfrm>
            <a:off x="-1" y="1828800"/>
            <a:ext cx="3840480" cy="3840480"/>
          </a:xfrm>
        </p:spPr>
        <p:txBody>
          <a:bodyPr anchor="ctr"/>
          <a:lstStyle>
            <a:lvl1pPr marL="515938" indent="0">
              <a:buNone/>
              <a:defRPr sz="1800"/>
            </a:lvl1pPr>
          </a:lstStyle>
          <a:p>
            <a:r>
              <a:rPr lang="en-US"/>
              <a:t>Click icon to add picture</a:t>
            </a:r>
          </a:p>
        </p:txBody>
      </p:sp>
    </p:spTree>
    <p:custDataLst>
      <p:tags r:id="rId1"/>
    </p:custDataLst>
    <p:extLst>
      <p:ext uri="{BB962C8B-B14F-4D97-AF65-F5344CB8AC3E}">
        <p14:creationId xmlns:p14="http://schemas.microsoft.com/office/powerpoint/2010/main" val="22426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ictur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A548-5CDE-462E-BA19-87F4E7E3AF39}"/>
              </a:ext>
            </a:extLst>
          </p:cNvPr>
          <p:cNvSpPr>
            <a:spLocks noGrp="1"/>
          </p:cNvSpPr>
          <p:nvPr>
            <p:ph type="title" hasCustomPrompt="1"/>
          </p:nvPr>
        </p:nvSpPr>
        <p:spPr/>
        <p:txBody>
          <a:bodyPr/>
          <a:lstStyle>
            <a:lvl1pPr>
              <a:defRPr/>
            </a:lvl1pPr>
          </a:lstStyle>
          <a:p>
            <a:r>
              <a:rPr lang="en-US"/>
              <a:t>Click to Edit Master Title Style</a:t>
            </a:r>
          </a:p>
        </p:txBody>
      </p:sp>
      <p:sp>
        <p:nvSpPr>
          <p:cNvPr id="3" name="Content Placeholder 2">
            <a:extLst>
              <a:ext uri="{FF2B5EF4-FFF2-40B4-BE49-F238E27FC236}">
                <a16:creationId xmlns:a16="http://schemas.microsoft.com/office/drawing/2014/main" id="{79E4950F-8B8E-4182-A16F-910D539D9DB1}"/>
              </a:ext>
            </a:extLst>
          </p:cNvPr>
          <p:cNvSpPr>
            <a:spLocks noGrp="1"/>
          </p:cNvSpPr>
          <p:nvPr>
            <p:ph sz="half" idx="1" hasCustomPrompt="1"/>
          </p:nvPr>
        </p:nvSpPr>
        <p:spPr>
          <a:xfrm>
            <a:off x="515938" y="1721248"/>
            <a:ext cx="3337560" cy="4222352"/>
          </a:xfrm>
        </p:spPr>
        <p:txBody>
          <a:bodyPr/>
          <a:lstStyle>
            <a:lvl1pPr>
              <a:defRPr sz="18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F909EE-AC78-4CEF-BFA9-DF27FECE18B2}"/>
              </a:ext>
            </a:extLst>
          </p:cNvPr>
          <p:cNvSpPr>
            <a:spLocks noGrp="1"/>
          </p:cNvSpPr>
          <p:nvPr>
            <p:ph sz="half" idx="2" hasCustomPrompt="1"/>
          </p:nvPr>
        </p:nvSpPr>
        <p:spPr>
          <a:xfrm>
            <a:off x="4427220" y="1721248"/>
            <a:ext cx="3337560" cy="4222352"/>
          </a:xfrm>
        </p:spPr>
        <p:txBody>
          <a:bodyPr/>
          <a:lstStyle>
            <a:lvl1pPr>
              <a:defRPr sz="18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6F195B28-3034-43EE-B14B-101444C013B3}"/>
              </a:ext>
            </a:extLst>
          </p:cNvPr>
          <p:cNvSpPr>
            <a:spLocks noGrp="1"/>
          </p:cNvSpPr>
          <p:nvPr>
            <p:ph type="sldNum" sz="quarter" idx="12"/>
          </p:nvPr>
        </p:nvSpPr>
        <p:spPr/>
        <p:txBody>
          <a:bodyPr/>
          <a:lstStyle/>
          <a:p>
            <a:fld id="{FF33EA07-9897-48D0-83D1-77E6B61918ED}" type="slidenum">
              <a:rPr lang="en-US" smtClean="0"/>
              <a:t>‹#›</a:t>
            </a:fld>
            <a:endParaRPr lang="en-US"/>
          </a:p>
        </p:txBody>
      </p:sp>
      <p:sp>
        <p:nvSpPr>
          <p:cNvPr id="6" name="Text Placeholder 7">
            <a:extLst>
              <a:ext uri="{FF2B5EF4-FFF2-40B4-BE49-F238E27FC236}">
                <a16:creationId xmlns:a16="http://schemas.microsoft.com/office/drawing/2014/main" id="{7537AD75-4D53-4096-BA0F-CC35E4CBDEA8}"/>
              </a:ext>
            </a:extLst>
          </p:cNvPr>
          <p:cNvSpPr>
            <a:spLocks noGrp="1"/>
          </p:cNvSpPr>
          <p:nvPr>
            <p:ph type="body" sz="quarter" idx="13"/>
          </p:nvPr>
        </p:nvSpPr>
        <p:spPr>
          <a:xfrm>
            <a:off x="515938" y="254936"/>
            <a:ext cx="9313862" cy="365760"/>
          </a:xfrm>
        </p:spPr>
        <p:txBody>
          <a:bodyPr anchor="b"/>
          <a:lstStyle>
            <a:lvl1pPr marL="0" indent="0">
              <a:buNone/>
              <a:defRPr sz="1600" cap="all" spc="300" baseline="0">
                <a:solidFill>
                  <a:schemeClr val="accent1"/>
                </a:solidFill>
              </a:defRPr>
            </a:lvl1pPr>
          </a:lstStyle>
          <a:p>
            <a:pPr lvl="0"/>
            <a:r>
              <a:rPr lang="en-US"/>
              <a:t>Click to edit Master text styles</a:t>
            </a:r>
          </a:p>
        </p:txBody>
      </p:sp>
      <p:sp>
        <p:nvSpPr>
          <p:cNvPr id="8" name="Text Placeholder 7">
            <a:extLst>
              <a:ext uri="{FF2B5EF4-FFF2-40B4-BE49-F238E27FC236}">
                <a16:creationId xmlns:a16="http://schemas.microsoft.com/office/drawing/2014/main" id="{BC59AE0F-F463-4767-B058-1467530C1161}"/>
              </a:ext>
            </a:extLst>
          </p:cNvPr>
          <p:cNvSpPr>
            <a:spLocks noGrp="1"/>
          </p:cNvSpPr>
          <p:nvPr>
            <p:ph type="body" sz="quarter" idx="14" hasCustomPrompt="1"/>
          </p:nvPr>
        </p:nvSpPr>
        <p:spPr>
          <a:xfrm>
            <a:off x="515937" y="6002867"/>
            <a:ext cx="11153775" cy="590612"/>
          </a:xfrm>
        </p:spPr>
        <p:txBody>
          <a:bodyPr anchor="b"/>
          <a:lstStyle>
            <a:lvl1pPr marL="0" indent="0">
              <a:lnSpc>
                <a:spcPct val="100000"/>
              </a:lnSpc>
              <a:spcBef>
                <a:spcPts val="0"/>
              </a:spcBef>
              <a:spcAft>
                <a:spcPts val="600"/>
              </a:spcAft>
              <a:buNone/>
              <a:defRPr sz="1000" cap="none" spc="0" baseline="0">
                <a:solidFill>
                  <a:schemeClr val="tx1">
                    <a:lumMod val="60000"/>
                    <a:lumOff val="40000"/>
                  </a:schemeClr>
                </a:solidFill>
              </a:defRPr>
            </a:lvl1pPr>
          </a:lstStyle>
          <a:p>
            <a:pPr lvl="0"/>
            <a:r>
              <a:rPr lang="en-US"/>
              <a:t>Click to edit master text styles</a:t>
            </a:r>
          </a:p>
        </p:txBody>
      </p:sp>
      <p:sp>
        <p:nvSpPr>
          <p:cNvPr id="10" name="Picture Placeholder 11">
            <a:extLst>
              <a:ext uri="{FF2B5EF4-FFF2-40B4-BE49-F238E27FC236}">
                <a16:creationId xmlns:a16="http://schemas.microsoft.com/office/drawing/2014/main" id="{E5865E5F-FCAD-4930-8B6E-A0653A5F1AF9}"/>
              </a:ext>
            </a:extLst>
          </p:cNvPr>
          <p:cNvSpPr>
            <a:spLocks noGrp="1"/>
          </p:cNvSpPr>
          <p:nvPr>
            <p:ph type="pic" sz="quarter" idx="17"/>
          </p:nvPr>
        </p:nvSpPr>
        <p:spPr>
          <a:xfrm>
            <a:off x="8351520" y="1828800"/>
            <a:ext cx="3840480" cy="3840480"/>
          </a:xfrm>
        </p:spPr>
        <p:txBody>
          <a:bodyPr anchor="ctr"/>
          <a:lstStyle>
            <a:lvl1pPr marL="0" indent="0">
              <a:buNone/>
              <a:defRPr sz="1800"/>
            </a:lvl1pPr>
          </a:lstStyle>
          <a:p>
            <a:r>
              <a:rPr lang="en-US"/>
              <a:t>Click icon to add picture</a:t>
            </a:r>
          </a:p>
        </p:txBody>
      </p:sp>
    </p:spTree>
    <p:custDataLst>
      <p:tags r:id="rId1"/>
    </p:custDataLst>
    <p:extLst>
      <p:ext uri="{BB962C8B-B14F-4D97-AF65-F5344CB8AC3E}">
        <p14:creationId xmlns:p14="http://schemas.microsoft.com/office/powerpoint/2010/main" val="3899594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full siz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A548-5CDE-462E-BA19-87F4E7E3AF39}"/>
              </a:ext>
            </a:extLst>
          </p:cNvPr>
          <p:cNvSpPr>
            <a:spLocks noGrp="1"/>
          </p:cNvSpPr>
          <p:nvPr>
            <p:ph type="title" hasCustomPrompt="1"/>
          </p:nvPr>
        </p:nvSpPr>
        <p:spPr/>
        <p:txBody>
          <a:bodyPr/>
          <a:lstStyle>
            <a:lvl1pPr>
              <a:defRPr/>
            </a:lvl1pPr>
          </a:lstStyle>
          <a:p>
            <a:r>
              <a:rPr lang="en-US"/>
              <a:t>Click to Edit Master Title Style</a:t>
            </a:r>
          </a:p>
        </p:txBody>
      </p:sp>
      <p:sp>
        <p:nvSpPr>
          <p:cNvPr id="3" name="Content Placeholder 2">
            <a:extLst>
              <a:ext uri="{FF2B5EF4-FFF2-40B4-BE49-F238E27FC236}">
                <a16:creationId xmlns:a16="http://schemas.microsoft.com/office/drawing/2014/main" id="{79E4950F-8B8E-4182-A16F-910D539D9DB1}"/>
              </a:ext>
            </a:extLst>
          </p:cNvPr>
          <p:cNvSpPr>
            <a:spLocks noGrp="1"/>
          </p:cNvSpPr>
          <p:nvPr>
            <p:ph sz="half" idx="1" hasCustomPrompt="1"/>
          </p:nvPr>
        </p:nvSpPr>
        <p:spPr>
          <a:xfrm>
            <a:off x="515938" y="1721248"/>
            <a:ext cx="5303520" cy="2057400"/>
          </a:xfrm>
        </p:spPr>
        <p:txBody>
          <a:bodyPr/>
          <a:lstStyle>
            <a:lvl1pPr>
              <a:defRPr sz="18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F909EE-AC78-4CEF-BFA9-DF27FECE18B2}"/>
              </a:ext>
            </a:extLst>
          </p:cNvPr>
          <p:cNvSpPr>
            <a:spLocks noGrp="1"/>
          </p:cNvSpPr>
          <p:nvPr>
            <p:ph sz="half" idx="2" hasCustomPrompt="1"/>
          </p:nvPr>
        </p:nvSpPr>
        <p:spPr>
          <a:xfrm>
            <a:off x="515938" y="3886200"/>
            <a:ext cx="5303520" cy="2057400"/>
          </a:xfrm>
        </p:spPr>
        <p:txBody>
          <a:bodyPr/>
          <a:lstStyle>
            <a:lvl1pPr>
              <a:defRPr sz="18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6F195B28-3034-43EE-B14B-101444C013B3}"/>
              </a:ext>
            </a:extLst>
          </p:cNvPr>
          <p:cNvSpPr>
            <a:spLocks noGrp="1"/>
          </p:cNvSpPr>
          <p:nvPr>
            <p:ph type="sldNum" sz="quarter" idx="12"/>
          </p:nvPr>
        </p:nvSpPr>
        <p:spPr/>
        <p:txBody>
          <a:bodyPr/>
          <a:lstStyle/>
          <a:p>
            <a:fld id="{FF33EA07-9897-48D0-83D1-77E6B61918ED}" type="slidenum">
              <a:rPr lang="en-US" smtClean="0"/>
              <a:t>‹#›</a:t>
            </a:fld>
            <a:endParaRPr lang="en-US"/>
          </a:p>
        </p:txBody>
      </p:sp>
      <p:sp>
        <p:nvSpPr>
          <p:cNvPr id="6" name="Text Placeholder 7">
            <a:extLst>
              <a:ext uri="{FF2B5EF4-FFF2-40B4-BE49-F238E27FC236}">
                <a16:creationId xmlns:a16="http://schemas.microsoft.com/office/drawing/2014/main" id="{7537AD75-4D53-4096-BA0F-CC35E4CBDEA8}"/>
              </a:ext>
            </a:extLst>
          </p:cNvPr>
          <p:cNvSpPr>
            <a:spLocks noGrp="1"/>
          </p:cNvSpPr>
          <p:nvPr>
            <p:ph type="body" sz="quarter" idx="13"/>
          </p:nvPr>
        </p:nvSpPr>
        <p:spPr>
          <a:xfrm>
            <a:off x="515938" y="254936"/>
            <a:ext cx="9313862" cy="365760"/>
          </a:xfrm>
        </p:spPr>
        <p:txBody>
          <a:bodyPr anchor="b"/>
          <a:lstStyle>
            <a:lvl1pPr marL="0" indent="0">
              <a:buNone/>
              <a:defRPr sz="1600" cap="all" spc="300" baseline="0">
                <a:solidFill>
                  <a:schemeClr val="accent1"/>
                </a:solidFill>
              </a:defRPr>
            </a:lvl1pPr>
          </a:lstStyle>
          <a:p>
            <a:pPr lvl="0"/>
            <a:r>
              <a:rPr lang="en-US"/>
              <a:t>Click to edit Master text styles</a:t>
            </a:r>
          </a:p>
        </p:txBody>
      </p:sp>
      <p:sp>
        <p:nvSpPr>
          <p:cNvPr id="8" name="Text Placeholder 7">
            <a:extLst>
              <a:ext uri="{FF2B5EF4-FFF2-40B4-BE49-F238E27FC236}">
                <a16:creationId xmlns:a16="http://schemas.microsoft.com/office/drawing/2014/main" id="{BC59AE0F-F463-4767-B058-1467530C1161}"/>
              </a:ext>
            </a:extLst>
          </p:cNvPr>
          <p:cNvSpPr>
            <a:spLocks noGrp="1"/>
          </p:cNvSpPr>
          <p:nvPr>
            <p:ph type="body" sz="quarter" idx="14" hasCustomPrompt="1"/>
          </p:nvPr>
        </p:nvSpPr>
        <p:spPr>
          <a:xfrm>
            <a:off x="515937" y="6002867"/>
            <a:ext cx="11153775" cy="590612"/>
          </a:xfrm>
        </p:spPr>
        <p:txBody>
          <a:bodyPr anchor="b"/>
          <a:lstStyle>
            <a:lvl1pPr marL="0" indent="0">
              <a:lnSpc>
                <a:spcPct val="100000"/>
              </a:lnSpc>
              <a:spcBef>
                <a:spcPts val="0"/>
              </a:spcBef>
              <a:spcAft>
                <a:spcPts val="600"/>
              </a:spcAft>
              <a:buNone/>
              <a:defRPr sz="1000" cap="none" spc="0" baseline="0">
                <a:solidFill>
                  <a:schemeClr val="tx1">
                    <a:lumMod val="60000"/>
                    <a:lumOff val="40000"/>
                  </a:schemeClr>
                </a:solidFill>
              </a:defRPr>
            </a:lvl1pPr>
          </a:lstStyle>
          <a:p>
            <a:pPr lvl="0"/>
            <a:r>
              <a:rPr lang="en-US"/>
              <a:t>Click to edit master text styles</a:t>
            </a:r>
          </a:p>
        </p:txBody>
      </p:sp>
      <p:sp>
        <p:nvSpPr>
          <p:cNvPr id="9" name="Content Placeholder 3">
            <a:extLst>
              <a:ext uri="{FF2B5EF4-FFF2-40B4-BE49-F238E27FC236}">
                <a16:creationId xmlns:a16="http://schemas.microsoft.com/office/drawing/2014/main" id="{69430173-5616-4F65-A97D-C5ABFB7E83C2}"/>
              </a:ext>
            </a:extLst>
          </p:cNvPr>
          <p:cNvSpPr>
            <a:spLocks noGrp="1"/>
          </p:cNvSpPr>
          <p:nvPr>
            <p:ph sz="half" idx="15" hasCustomPrompt="1"/>
          </p:nvPr>
        </p:nvSpPr>
        <p:spPr>
          <a:xfrm>
            <a:off x="6366193" y="1721248"/>
            <a:ext cx="5303520" cy="4222352"/>
          </a:xfrm>
        </p:spPr>
        <p:txBody>
          <a:bodyPr/>
          <a:lstStyle>
            <a:lvl1pPr>
              <a:defRPr sz="18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5501109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full siz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A548-5CDE-462E-BA19-87F4E7E3AF39}"/>
              </a:ext>
            </a:extLst>
          </p:cNvPr>
          <p:cNvSpPr>
            <a:spLocks noGrp="1"/>
          </p:cNvSpPr>
          <p:nvPr>
            <p:ph type="title" hasCustomPrompt="1"/>
          </p:nvPr>
        </p:nvSpPr>
        <p:spPr/>
        <p:txBody>
          <a:bodyPr/>
          <a:lstStyle>
            <a:lvl1pPr>
              <a:defRPr/>
            </a:lvl1pPr>
          </a:lstStyle>
          <a:p>
            <a:r>
              <a:rPr lang="en-US"/>
              <a:t>Click to Edit Master Title Style</a:t>
            </a:r>
          </a:p>
        </p:txBody>
      </p:sp>
      <p:sp>
        <p:nvSpPr>
          <p:cNvPr id="3" name="Content Placeholder 2">
            <a:extLst>
              <a:ext uri="{FF2B5EF4-FFF2-40B4-BE49-F238E27FC236}">
                <a16:creationId xmlns:a16="http://schemas.microsoft.com/office/drawing/2014/main" id="{79E4950F-8B8E-4182-A16F-910D539D9DB1}"/>
              </a:ext>
            </a:extLst>
          </p:cNvPr>
          <p:cNvSpPr>
            <a:spLocks noGrp="1"/>
          </p:cNvSpPr>
          <p:nvPr>
            <p:ph sz="half" idx="1" hasCustomPrompt="1"/>
          </p:nvPr>
        </p:nvSpPr>
        <p:spPr>
          <a:xfrm>
            <a:off x="6366193" y="1721248"/>
            <a:ext cx="5303520" cy="2057400"/>
          </a:xfrm>
        </p:spPr>
        <p:txBody>
          <a:bodyPr/>
          <a:lstStyle>
            <a:lvl1pPr>
              <a:defRPr sz="18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F909EE-AC78-4CEF-BFA9-DF27FECE18B2}"/>
              </a:ext>
            </a:extLst>
          </p:cNvPr>
          <p:cNvSpPr>
            <a:spLocks noGrp="1"/>
          </p:cNvSpPr>
          <p:nvPr>
            <p:ph sz="half" idx="2" hasCustomPrompt="1"/>
          </p:nvPr>
        </p:nvSpPr>
        <p:spPr>
          <a:xfrm>
            <a:off x="6366193" y="3886200"/>
            <a:ext cx="5303520" cy="2057400"/>
          </a:xfrm>
        </p:spPr>
        <p:txBody>
          <a:bodyPr/>
          <a:lstStyle>
            <a:lvl1pPr>
              <a:defRPr sz="18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6F195B28-3034-43EE-B14B-101444C013B3}"/>
              </a:ext>
            </a:extLst>
          </p:cNvPr>
          <p:cNvSpPr>
            <a:spLocks noGrp="1"/>
          </p:cNvSpPr>
          <p:nvPr>
            <p:ph type="sldNum" sz="quarter" idx="12"/>
          </p:nvPr>
        </p:nvSpPr>
        <p:spPr/>
        <p:txBody>
          <a:bodyPr/>
          <a:lstStyle/>
          <a:p>
            <a:fld id="{FF33EA07-9897-48D0-83D1-77E6B61918ED}" type="slidenum">
              <a:rPr lang="en-US" smtClean="0"/>
              <a:t>‹#›</a:t>
            </a:fld>
            <a:endParaRPr lang="en-US"/>
          </a:p>
        </p:txBody>
      </p:sp>
      <p:sp>
        <p:nvSpPr>
          <p:cNvPr id="6" name="Text Placeholder 7">
            <a:extLst>
              <a:ext uri="{FF2B5EF4-FFF2-40B4-BE49-F238E27FC236}">
                <a16:creationId xmlns:a16="http://schemas.microsoft.com/office/drawing/2014/main" id="{7537AD75-4D53-4096-BA0F-CC35E4CBDEA8}"/>
              </a:ext>
            </a:extLst>
          </p:cNvPr>
          <p:cNvSpPr>
            <a:spLocks noGrp="1"/>
          </p:cNvSpPr>
          <p:nvPr>
            <p:ph type="body" sz="quarter" idx="13"/>
          </p:nvPr>
        </p:nvSpPr>
        <p:spPr>
          <a:xfrm>
            <a:off x="515938" y="254936"/>
            <a:ext cx="9313862" cy="365760"/>
          </a:xfrm>
        </p:spPr>
        <p:txBody>
          <a:bodyPr anchor="b"/>
          <a:lstStyle>
            <a:lvl1pPr marL="0" indent="0">
              <a:buNone/>
              <a:defRPr sz="1600" cap="all" spc="300" baseline="0">
                <a:solidFill>
                  <a:schemeClr val="accent1"/>
                </a:solidFill>
              </a:defRPr>
            </a:lvl1pPr>
          </a:lstStyle>
          <a:p>
            <a:pPr lvl="0"/>
            <a:r>
              <a:rPr lang="en-US"/>
              <a:t>Click to edit Master text styles</a:t>
            </a:r>
          </a:p>
        </p:txBody>
      </p:sp>
      <p:sp>
        <p:nvSpPr>
          <p:cNvPr id="8" name="Text Placeholder 7">
            <a:extLst>
              <a:ext uri="{FF2B5EF4-FFF2-40B4-BE49-F238E27FC236}">
                <a16:creationId xmlns:a16="http://schemas.microsoft.com/office/drawing/2014/main" id="{BC59AE0F-F463-4767-B058-1467530C1161}"/>
              </a:ext>
            </a:extLst>
          </p:cNvPr>
          <p:cNvSpPr>
            <a:spLocks noGrp="1"/>
          </p:cNvSpPr>
          <p:nvPr>
            <p:ph type="body" sz="quarter" idx="14" hasCustomPrompt="1"/>
          </p:nvPr>
        </p:nvSpPr>
        <p:spPr>
          <a:xfrm>
            <a:off x="515937" y="6002867"/>
            <a:ext cx="11153775" cy="590612"/>
          </a:xfrm>
        </p:spPr>
        <p:txBody>
          <a:bodyPr anchor="b"/>
          <a:lstStyle>
            <a:lvl1pPr marL="0" indent="0">
              <a:lnSpc>
                <a:spcPct val="100000"/>
              </a:lnSpc>
              <a:spcBef>
                <a:spcPts val="0"/>
              </a:spcBef>
              <a:spcAft>
                <a:spcPts val="600"/>
              </a:spcAft>
              <a:buNone/>
              <a:defRPr sz="1000" cap="none" spc="0" baseline="0">
                <a:solidFill>
                  <a:schemeClr val="tx1">
                    <a:lumMod val="60000"/>
                    <a:lumOff val="40000"/>
                  </a:schemeClr>
                </a:solidFill>
              </a:defRPr>
            </a:lvl1pPr>
          </a:lstStyle>
          <a:p>
            <a:pPr lvl="0"/>
            <a:r>
              <a:rPr lang="en-US"/>
              <a:t>Click to edit master text styles</a:t>
            </a:r>
          </a:p>
        </p:txBody>
      </p:sp>
      <p:sp>
        <p:nvSpPr>
          <p:cNvPr id="9" name="Content Placeholder 3">
            <a:extLst>
              <a:ext uri="{FF2B5EF4-FFF2-40B4-BE49-F238E27FC236}">
                <a16:creationId xmlns:a16="http://schemas.microsoft.com/office/drawing/2014/main" id="{69430173-5616-4F65-A97D-C5ABFB7E83C2}"/>
              </a:ext>
            </a:extLst>
          </p:cNvPr>
          <p:cNvSpPr>
            <a:spLocks noGrp="1"/>
          </p:cNvSpPr>
          <p:nvPr>
            <p:ph sz="half" idx="15" hasCustomPrompt="1"/>
          </p:nvPr>
        </p:nvSpPr>
        <p:spPr>
          <a:xfrm>
            <a:off x="515938" y="1721248"/>
            <a:ext cx="5303520" cy="4222352"/>
          </a:xfrm>
        </p:spPr>
        <p:txBody>
          <a:bodyPr/>
          <a:lstStyle>
            <a:lvl1pPr>
              <a:defRPr sz="18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431910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A548-5CDE-462E-BA19-87F4E7E3AF39}"/>
              </a:ext>
            </a:extLst>
          </p:cNvPr>
          <p:cNvSpPr>
            <a:spLocks noGrp="1"/>
          </p:cNvSpPr>
          <p:nvPr>
            <p:ph type="title" hasCustomPrompt="1"/>
          </p:nvPr>
        </p:nvSpPr>
        <p:spPr/>
        <p:txBody>
          <a:bodyPr/>
          <a:lstStyle>
            <a:lvl1pPr>
              <a:defRPr/>
            </a:lvl1pPr>
          </a:lstStyle>
          <a:p>
            <a:r>
              <a:rPr lang="en-US"/>
              <a:t>Click to Edit Master Title Style</a:t>
            </a:r>
          </a:p>
        </p:txBody>
      </p:sp>
      <p:sp>
        <p:nvSpPr>
          <p:cNvPr id="3" name="Content Placeholder 2">
            <a:extLst>
              <a:ext uri="{FF2B5EF4-FFF2-40B4-BE49-F238E27FC236}">
                <a16:creationId xmlns:a16="http://schemas.microsoft.com/office/drawing/2014/main" id="{79E4950F-8B8E-4182-A16F-910D539D9DB1}"/>
              </a:ext>
            </a:extLst>
          </p:cNvPr>
          <p:cNvSpPr>
            <a:spLocks noGrp="1"/>
          </p:cNvSpPr>
          <p:nvPr>
            <p:ph sz="half" idx="1" hasCustomPrompt="1"/>
          </p:nvPr>
        </p:nvSpPr>
        <p:spPr>
          <a:xfrm>
            <a:off x="6366193" y="1721248"/>
            <a:ext cx="5303520" cy="2057400"/>
          </a:xfrm>
        </p:spPr>
        <p:txBody>
          <a:bodyPr/>
          <a:lstStyle>
            <a:lvl1pPr>
              <a:defRPr sz="18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F909EE-AC78-4CEF-BFA9-DF27FECE18B2}"/>
              </a:ext>
            </a:extLst>
          </p:cNvPr>
          <p:cNvSpPr>
            <a:spLocks noGrp="1"/>
          </p:cNvSpPr>
          <p:nvPr>
            <p:ph sz="half" idx="2" hasCustomPrompt="1"/>
          </p:nvPr>
        </p:nvSpPr>
        <p:spPr>
          <a:xfrm>
            <a:off x="6366193" y="3886200"/>
            <a:ext cx="5303520" cy="2057400"/>
          </a:xfrm>
        </p:spPr>
        <p:txBody>
          <a:bodyPr/>
          <a:lstStyle>
            <a:lvl1pPr>
              <a:defRPr sz="18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6F195B28-3034-43EE-B14B-101444C013B3}"/>
              </a:ext>
            </a:extLst>
          </p:cNvPr>
          <p:cNvSpPr>
            <a:spLocks noGrp="1"/>
          </p:cNvSpPr>
          <p:nvPr>
            <p:ph type="sldNum" sz="quarter" idx="12"/>
          </p:nvPr>
        </p:nvSpPr>
        <p:spPr/>
        <p:txBody>
          <a:bodyPr/>
          <a:lstStyle/>
          <a:p>
            <a:fld id="{FF33EA07-9897-48D0-83D1-77E6B61918ED}" type="slidenum">
              <a:rPr lang="en-US" smtClean="0"/>
              <a:t>‹#›</a:t>
            </a:fld>
            <a:endParaRPr lang="en-US"/>
          </a:p>
        </p:txBody>
      </p:sp>
      <p:sp>
        <p:nvSpPr>
          <p:cNvPr id="6" name="Text Placeholder 7">
            <a:extLst>
              <a:ext uri="{FF2B5EF4-FFF2-40B4-BE49-F238E27FC236}">
                <a16:creationId xmlns:a16="http://schemas.microsoft.com/office/drawing/2014/main" id="{7537AD75-4D53-4096-BA0F-CC35E4CBDEA8}"/>
              </a:ext>
            </a:extLst>
          </p:cNvPr>
          <p:cNvSpPr>
            <a:spLocks noGrp="1"/>
          </p:cNvSpPr>
          <p:nvPr>
            <p:ph type="body" sz="quarter" idx="13"/>
          </p:nvPr>
        </p:nvSpPr>
        <p:spPr>
          <a:xfrm>
            <a:off x="515938" y="254936"/>
            <a:ext cx="9313862" cy="365760"/>
          </a:xfrm>
        </p:spPr>
        <p:txBody>
          <a:bodyPr anchor="b"/>
          <a:lstStyle>
            <a:lvl1pPr marL="0" indent="0">
              <a:buNone/>
              <a:defRPr sz="1600" cap="all" spc="300" baseline="0">
                <a:solidFill>
                  <a:schemeClr val="accent1"/>
                </a:solidFill>
              </a:defRPr>
            </a:lvl1pPr>
          </a:lstStyle>
          <a:p>
            <a:pPr lvl="0"/>
            <a:r>
              <a:rPr lang="en-US"/>
              <a:t>Click to edit Master text styles</a:t>
            </a:r>
          </a:p>
        </p:txBody>
      </p:sp>
      <p:sp>
        <p:nvSpPr>
          <p:cNvPr id="8" name="Text Placeholder 7">
            <a:extLst>
              <a:ext uri="{FF2B5EF4-FFF2-40B4-BE49-F238E27FC236}">
                <a16:creationId xmlns:a16="http://schemas.microsoft.com/office/drawing/2014/main" id="{BC59AE0F-F463-4767-B058-1467530C1161}"/>
              </a:ext>
            </a:extLst>
          </p:cNvPr>
          <p:cNvSpPr>
            <a:spLocks noGrp="1"/>
          </p:cNvSpPr>
          <p:nvPr>
            <p:ph type="body" sz="quarter" idx="14" hasCustomPrompt="1"/>
          </p:nvPr>
        </p:nvSpPr>
        <p:spPr>
          <a:xfrm>
            <a:off x="515937" y="6002867"/>
            <a:ext cx="11153775" cy="590612"/>
          </a:xfrm>
        </p:spPr>
        <p:txBody>
          <a:bodyPr anchor="b"/>
          <a:lstStyle>
            <a:lvl1pPr marL="0" indent="0">
              <a:lnSpc>
                <a:spcPct val="100000"/>
              </a:lnSpc>
              <a:spcBef>
                <a:spcPts val="0"/>
              </a:spcBef>
              <a:spcAft>
                <a:spcPts val="600"/>
              </a:spcAft>
              <a:buNone/>
              <a:defRPr sz="1000" cap="none" spc="0" baseline="0">
                <a:solidFill>
                  <a:schemeClr val="tx1">
                    <a:lumMod val="60000"/>
                    <a:lumOff val="40000"/>
                  </a:schemeClr>
                </a:solidFill>
              </a:defRPr>
            </a:lvl1pPr>
          </a:lstStyle>
          <a:p>
            <a:pPr lvl="0"/>
            <a:r>
              <a:rPr lang="en-US"/>
              <a:t>Click to edit master text styles</a:t>
            </a:r>
          </a:p>
        </p:txBody>
      </p:sp>
      <p:sp>
        <p:nvSpPr>
          <p:cNvPr id="10" name="Content Placeholder 2">
            <a:extLst>
              <a:ext uri="{FF2B5EF4-FFF2-40B4-BE49-F238E27FC236}">
                <a16:creationId xmlns:a16="http://schemas.microsoft.com/office/drawing/2014/main" id="{34FE5AF1-97CF-4F57-8B07-E1C083E3E725}"/>
              </a:ext>
            </a:extLst>
          </p:cNvPr>
          <p:cNvSpPr>
            <a:spLocks noGrp="1"/>
          </p:cNvSpPr>
          <p:nvPr>
            <p:ph sz="half" idx="15" hasCustomPrompt="1"/>
          </p:nvPr>
        </p:nvSpPr>
        <p:spPr>
          <a:xfrm>
            <a:off x="515938" y="1721248"/>
            <a:ext cx="5303520" cy="2057400"/>
          </a:xfrm>
        </p:spPr>
        <p:txBody>
          <a:bodyPr/>
          <a:lstStyle>
            <a:lvl1pPr>
              <a:defRPr sz="18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AAC70E54-2276-429C-8286-4FBD52CD6649}"/>
              </a:ext>
            </a:extLst>
          </p:cNvPr>
          <p:cNvSpPr>
            <a:spLocks noGrp="1"/>
          </p:cNvSpPr>
          <p:nvPr>
            <p:ph sz="half" idx="16" hasCustomPrompt="1"/>
          </p:nvPr>
        </p:nvSpPr>
        <p:spPr>
          <a:xfrm>
            <a:off x="515938" y="3886200"/>
            <a:ext cx="5303520" cy="2057400"/>
          </a:xfrm>
        </p:spPr>
        <p:txBody>
          <a:bodyPr/>
          <a:lstStyle>
            <a:lvl1pPr>
              <a:defRPr sz="18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7526605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4A68BE-F232-4B6A-8089-6B6BE5643558}"/>
              </a:ext>
            </a:extLst>
          </p:cNvPr>
          <p:cNvSpPr>
            <a:spLocks noGrp="1"/>
          </p:cNvSpPr>
          <p:nvPr>
            <p:ph type="sldNum" sz="quarter" idx="12"/>
          </p:nvPr>
        </p:nvSpPr>
        <p:spPr/>
        <p:txBody>
          <a:bodyPr/>
          <a:lstStyle/>
          <a:p>
            <a:fld id="{FF33EA07-9897-48D0-83D1-77E6B61918ED}" type="slidenum">
              <a:rPr lang="en-US" smtClean="0"/>
              <a:t>‹#›</a:t>
            </a:fld>
            <a:endParaRPr lang="en-US"/>
          </a:p>
        </p:txBody>
      </p:sp>
    </p:spTree>
    <p:custDataLst>
      <p:tags r:id="rId1"/>
    </p:custDataLst>
    <p:extLst>
      <p:ext uri="{BB962C8B-B14F-4D97-AF65-F5344CB8AC3E}">
        <p14:creationId xmlns:p14="http://schemas.microsoft.com/office/powerpoint/2010/main" val="21592775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3BADE1-7D11-4960-A756-FC5492FFABBB}"/>
              </a:ext>
            </a:extLst>
          </p:cNvPr>
          <p:cNvPicPr>
            <a:picLocks noChangeAspect="1"/>
          </p:cNvPicPr>
          <p:nvPr userDrawn="1"/>
        </p:nvPicPr>
        <p:blipFill rotWithShape="1">
          <a:blip r:embed="rId3">
            <a:duotone>
              <a:schemeClr val="bg2">
                <a:shade val="45000"/>
                <a:satMod val="135000"/>
              </a:schemeClr>
              <a:prstClr val="white"/>
            </a:duotone>
            <a:alphaModFix amt="20000"/>
          </a:blip>
          <a:srcRect t="6504" b="6504"/>
          <a:stretch/>
        </p:blipFill>
        <p:spPr>
          <a:xfrm>
            <a:off x="0" y="0"/>
            <a:ext cx="12192000" cy="6858000"/>
          </a:xfrm>
          <a:prstGeom prst="rect">
            <a:avLst/>
          </a:prstGeom>
        </p:spPr>
      </p:pic>
      <p:pic>
        <p:nvPicPr>
          <p:cNvPr id="10" name="Picture 9" descr="A picture containing drawing, clock&#10;&#10;Description automatically generated">
            <a:extLst>
              <a:ext uri="{FF2B5EF4-FFF2-40B4-BE49-F238E27FC236}">
                <a16:creationId xmlns:a16="http://schemas.microsoft.com/office/drawing/2014/main" id="{59FD7095-63BE-4BF2-999A-D231089862F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63104" y="5239031"/>
            <a:ext cx="3158340" cy="1132236"/>
          </a:xfrm>
          <a:prstGeom prst="rect">
            <a:avLst/>
          </a:prstGeom>
        </p:spPr>
      </p:pic>
      <p:sp>
        <p:nvSpPr>
          <p:cNvPr id="8" name="Content Placeholder 7">
            <a:extLst>
              <a:ext uri="{FF2B5EF4-FFF2-40B4-BE49-F238E27FC236}">
                <a16:creationId xmlns:a16="http://schemas.microsoft.com/office/drawing/2014/main" id="{6C51A4FC-6A04-5144-994B-E2A06977F44A}"/>
              </a:ext>
            </a:extLst>
          </p:cNvPr>
          <p:cNvSpPr>
            <a:spLocks noGrp="1"/>
          </p:cNvSpPr>
          <p:nvPr>
            <p:ph sz="quarter" idx="10" hasCustomPrompt="1"/>
          </p:nvPr>
        </p:nvSpPr>
        <p:spPr>
          <a:xfrm>
            <a:off x="1516312" y="739302"/>
            <a:ext cx="8869680" cy="5291847"/>
          </a:xfrm>
          <a:prstGeom prst="rect">
            <a:avLst/>
          </a:prstGeom>
        </p:spPr>
        <p:txBody>
          <a:bodyPr anchor="ctr" anchorCtr="0"/>
          <a:lstStyle>
            <a:lvl1pPr marL="0" indent="0">
              <a:lnSpc>
                <a:spcPct val="100000"/>
              </a:lnSpc>
              <a:buNone/>
              <a:defRPr sz="5400">
                <a:solidFill>
                  <a:srgbClr val="006B83"/>
                </a:solidFill>
                <a:latin typeface="+mj-lt"/>
              </a:defRPr>
            </a:lvl1pPr>
            <a:lvl2pPr marL="4762" indent="0">
              <a:lnSpc>
                <a:spcPct val="100000"/>
              </a:lnSpc>
              <a:spcBef>
                <a:spcPts val="1600"/>
              </a:spcBef>
              <a:buNone/>
              <a:defRPr sz="2600">
                <a:solidFill>
                  <a:schemeClr val="tx1"/>
                </a:solidFill>
              </a:defRPr>
            </a:lvl2pPr>
            <a:lvl3pPr marL="238125" indent="0">
              <a:buNone/>
              <a:defRPr/>
            </a:lvl3pPr>
          </a:lstStyle>
          <a:p>
            <a:pPr lvl="0"/>
            <a:r>
              <a:rPr lang="en-US"/>
              <a:t>Click to Edit Master Text Styles</a:t>
            </a:r>
          </a:p>
          <a:p>
            <a:pPr lvl="1"/>
            <a:r>
              <a:rPr lang="en-US"/>
              <a:t>Second level</a:t>
            </a:r>
          </a:p>
        </p:txBody>
      </p:sp>
    </p:spTree>
    <p:custDataLst>
      <p:tags r:id="rId1"/>
    </p:custDataLst>
    <p:extLst>
      <p:ext uri="{BB962C8B-B14F-4D97-AF65-F5344CB8AC3E}">
        <p14:creationId xmlns:p14="http://schemas.microsoft.com/office/powerpoint/2010/main" val="1341374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2">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C51A4FC-6A04-5144-994B-E2A06977F44A}"/>
              </a:ext>
            </a:extLst>
          </p:cNvPr>
          <p:cNvSpPr>
            <a:spLocks noGrp="1"/>
          </p:cNvSpPr>
          <p:nvPr>
            <p:ph sz="quarter" idx="10" hasCustomPrompt="1"/>
          </p:nvPr>
        </p:nvSpPr>
        <p:spPr>
          <a:xfrm>
            <a:off x="1249680" y="739302"/>
            <a:ext cx="9692640" cy="5291847"/>
          </a:xfrm>
          <a:prstGeom prst="rect">
            <a:avLst/>
          </a:prstGeom>
        </p:spPr>
        <p:txBody>
          <a:bodyPr anchor="ctr" anchorCtr="0"/>
          <a:lstStyle>
            <a:lvl1pPr marL="0" indent="0">
              <a:lnSpc>
                <a:spcPct val="100000"/>
              </a:lnSpc>
              <a:buNone/>
              <a:defRPr sz="5400">
                <a:solidFill>
                  <a:schemeClr val="accent2"/>
                </a:solidFill>
                <a:latin typeface="+mj-lt"/>
              </a:defRPr>
            </a:lvl1pPr>
            <a:lvl2pPr marL="4762" indent="0">
              <a:lnSpc>
                <a:spcPct val="100000"/>
              </a:lnSpc>
              <a:spcBef>
                <a:spcPts val="1600"/>
              </a:spcBef>
              <a:buNone/>
              <a:defRPr sz="2600">
                <a:solidFill>
                  <a:schemeClr val="tx1"/>
                </a:solidFill>
              </a:defRPr>
            </a:lvl2pPr>
            <a:lvl3pPr marL="238125" indent="0">
              <a:buNone/>
              <a:defRPr/>
            </a:lvl3pPr>
          </a:lstStyle>
          <a:p>
            <a:pPr lvl="0"/>
            <a:r>
              <a:rPr lang="en-US"/>
              <a:t>Click to Edit Master Text Styles</a:t>
            </a:r>
          </a:p>
          <a:p>
            <a:pPr lvl="1"/>
            <a:r>
              <a:rPr lang="en-US"/>
              <a:t>Second level</a:t>
            </a:r>
          </a:p>
        </p:txBody>
      </p:sp>
      <p:pic>
        <p:nvPicPr>
          <p:cNvPr id="7" name="Picture 6" descr="A picture containing drawing, clock&#10;&#10;Description automatically generated">
            <a:extLst>
              <a:ext uri="{FF2B5EF4-FFF2-40B4-BE49-F238E27FC236}">
                <a16:creationId xmlns:a16="http://schemas.microsoft.com/office/drawing/2014/main" id="{B94F7ABC-AF1E-5445-9419-85EFEE7B037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5662" y="5065235"/>
            <a:ext cx="2784717" cy="998296"/>
          </a:xfrm>
          <a:prstGeom prst="rect">
            <a:avLst/>
          </a:prstGeom>
        </p:spPr>
      </p:pic>
    </p:spTree>
    <p:custDataLst>
      <p:tags r:id="rId1"/>
    </p:custDataLst>
    <p:extLst>
      <p:ext uri="{BB962C8B-B14F-4D97-AF65-F5344CB8AC3E}">
        <p14:creationId xmlns:p14="http://schemas.microsoft.com/office/powerpoint/2010/main" val="32083838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Ref idx="1001">
        <a:schemeClr val="bg1"/>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C911D28-7256-4A8A-BAD1-C864CF05C695}"/>
              </a:ext>
            </a:extLst>
          </p:cNvPr>
          <p:cNvSpPr>
            <a:spLocks noGrp="1"/>
          </p:cNvSpPr>
          <p:nvPr>
            <p:ph type="pic" sz="quarter" idx="13"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0069513 w 12192000"/>
              <a:gd name="connsiteY3" fmla="*/ 6858000 h 6858000"/>
              <a:gd name="connsiteX4" fmla="*/ 11669713 w 12192000"/>
              <a:gd name="connsiteY4" fmla="*/ 5257800 h 6858000"/>
              <a:gd name="connsiteX5" fmla="*/ 11669713 w 12192000"/>
              <a:gd name="connsiteY5" fmla="*/ 2260600 h 6858000"/>
              <a:gd name="connsiteX6" fmla="*/ 8685213 w 12192000"/>
              <a:gd name="connsiteY6" fmla="*/ 2260600 h 6858000"/>
              <a:gd name="connsiteX7" fmla="*/ 4087813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12192000" y="0"/>
                </a:lnTo>
                <a:lnTo>
                  <a:pt x="12192000" y="6858000"/>
                </a:lnTo>
                <a:lnTo>
                  <a:pt x="10069513" y="6858000"/>
                </a:lnTo>
                <a:lnTo>
                  <a:pt x="11669713" y="5257800"/>
                </a:lnTo>
                <a:lnTo>
                  <a:pt x="11669713" y="2260600"/>
                </a:lnTo>
                <a:lnTo>
                  <a:pt x="8685213" y="2260600"/>
                </a:lnTo>
                <a:lnTo>
                  <a:pt x="4087813" y="6858000"/>
                </a:lnTo>
                <a:lnTo>
                  <a:pt x="0" y="6858000"/>
                </a:lnTo>
                <a:close/>
              </a:path>
            </a:pathLst>
          </a:custGeom>
          <a:solidFill>
            <a:srgbClr val="006B83"/>
          </a:solidFill>
        </p:spPr>
        <p:txBody>
          <a:bodyPr wrap="square">
            <a:noAutofit/>
          </a:bodyPr>
          <a:lstStyle>
            <a:lvl1pPr marL="0" indent="0">
              <a:buNone/>
              <a:defRPr sz="1200">
                <a:solidFill>
                  <a:schemeClr val="bg2"/>
                </a:solidFill>
              </a:defRPr>
            </a:lvl1pPr>
          </a:lstStyle>
          <a:p>
            <a:r>
              <a:rPr lang="en-US"/>
              <a:t>Click shape to recolor or click icon to add picture </a:t>
            </a:r>
          </a:p>
        </p:txBody>
      </p:sp>
      <p:sp>
        <p:nvSpPr>
          <p:cNvPr id="2" name="Title 1"/>
          <p:cNvSpPr>
            <a:spLocks noGrp="1"/>
          </p:cNvSpPr>
          <p:nvPr>
            <p:ph type="title" hasCustomPrompt="1"/>
          </p:nvPr>
        </p:nvSpPr>
        <p:spPr>
          <a:xfrm>
            <a:off x="515938" y="671610"/>
            <a:ext cx="4680947" cy="2210327"/>
          </a:xfrm>
          <a:prstGeom prst="rect">
            <a:avLst/>
          </a:prstGeom>
        </p:spPr>
        <p:txBody>
          <a:bodyPr anchor="t"/>
          <a:lstStyle>
            <a:lvl1pPr>
              <a:defRPr sz="5000">
                <a:solidFill>
                  <a:schemeClr val="bg1"/>
                </a:solidFill>
              </a:defRPr>
            </a:lvl1pPr>
          </a:lstStyle>
          <a:p>
            <a:r>
              <a:rPr lang="en-US"/>
              <a:t>Click to Edit Master Title Style</a:t>
            </a:r>
          </a:p>
        </p:txBody>
      </p:sp>
      <p:sp>
        <p:nvSpPr>
          <p:cNvPr id="3" name="Text Placeholder 2"/>
          <p:cNvSpPr>
            <a:spLocks noGrp="1"/>
          </p:cNvSpPr>
          <p:nvPr>
            <p:ph type="body" idx="1" hasCustomPrompt="1"/>
          </p:nvPr>
        </p:nvSpPr>
        <p:spPr>
          <a:xfrm>
            <a:off x="515938" y="3013374"/>
            <a:ext cx="4680947" cy="1500187"/>
          </a:xfrm>
          <a:prstGeom prst="rect">
            <a:avLst/>
          </a:prstGeo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icture Placeholder 7">
            <a:extLst>
              <a:ext uri="{FF2B5EF4-FFF2-40B4-BE49-F238E27FC236}">
                <a16:creationId xmlns:a16="http://schemas.microsoft.com/office/drawing/2014/main" id="{D2569007-AEE0-9A4B-A78F-238550ADB846}"/>
              </a:ext>
            </a:extLst>
          </p:cNvPr>
          <p:cNvSpPr>
            <a:spLocks noGrp="1"/>
          </p:cNvSpPr>
          <p:nvPr>
            <p:ph type="pic" sz="quarter" idx="10"/>
          </p:nvPr>
        </p:nvSpPr>
        <p:spPr>
          <a:xfrm>
            <a:off x="4087813" y="2260600"/>
            <a:ext cx="7581900" cy="4597400"/>
          </a:xfrm>
          <a:custGeom>
            <a:avLst/>
            <a:gdLst>
              <a:gd name="connsiteX0" fmla="*/ 4597400 w 7581900"/>
              <a:gd name="connsiteY0" fmla="*/ 0 h 4597400"/>
              <a:gd name="connsiteX1" fmla="*/ 7581900 w 7581900"/>
              <a:gd name="connsiteY1" fmla="*/ 0 h 4597400"/>
              <a:gd name="connsiteX2" fmla="*/ 7581900 w 7581900"/>
              <a:gd name="connsiteY2" fmla="*/ 2997200 h 4597400"/>
              <a:gd name="connsiteX3" fmla="*/ 5981700 w 7581900"/>
              <a:gd name="connsiteY3" fmla="*/ 4597400 h 4597400"/>
              <a:gd name="connsiteX4" fmla="*/ 0 w 7581900"/>
              <a:gd name="connsiteY4" fmla="*/ 4597400 h 459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1900" h="4597400">
                <a:moveTo>
                  <a:pt x="4597400" y="0"/>
                </a:moveTo>
                <a:lnTo>
                  <a:pt x="7581900" y="0"/>
                </a:lnTo>
                <a:lnTo>
                  <a:pt x="7581900" y="2997200"/>
                </a:lnTo>
                <a:lnTo>
                  <a:pt x="5981700" y="4597400"/>
                </a:lnTo>
                <a:lnTo>
                  <a:pt x="0" y="4597400"/>
                </a:lnTo>
                <a:close/>
              </a:path>
            </a:pathLst>
          </a:custGeom>
          <a:solidFill>
            <a:schemeClr val="bg2">
              <a:lumMod val="20000"/>
              <a:lumOff val="80000"/>
            </a:schemeClr>
          </a:solidFill>
        </p:spPr>
        <p:txBody>
          <a:bodyPr wrap="square">
            <a:noAutofit/>
          </a:bodyPr>
          <a:lstStyle>
            <a:lvl1pPr marL="0" indent="0" algn="r">
              <a:buNone/>
              <a:defRPr sz="1800"/>
            </a:lvl1pPr>
          </a:lstStyle>
          <a:p>
            <a:r>
              <a:rPr lang="en-US"/>
              <a:t>Click icon to add picture</a:t>
            </a:r>
          </a:p>
        </p:txBody>
      </p:sp>
      <p:sp>
        <p:nvSpPr>
          <p:cNvPr id="4" name="Slide Number Placeholder 3">
            <a:extLst>
              <a:ext uri="{FF2B5EF4-FFF2-40B4-BE49-F238E27FC236}">
                <a16:creationId xmlns:a16="http://schemas.microsoft.com/office/drawing/2014/main" id="{A69C44FC-7FFB-4667-9803-060A8005EE1D}"/>
              </a:ext>
            </a:extLst>
          </p:cNvPr>
          <p:cNvSpPr>
            <a:spLocks noGrp="1"/>
          </p:cNvSpPr>
          <p:nvPr>
            <p:ph type="sldNum" sz="quarter" idx="11"/>
          </p:nvPr>
        </p:nvSpPr>
        <p:spPr/>
        <p:txBody>
          <a:bodyPr/>
          <a:lstStyle/>
          <a:p>
            <a:fld id="{FF33EA07-9897-48D0-83D1-77E6B61918ED}" type="slidenum">
              <a:rPr lang="en-US" smtClean="0"/>
              <a:pPr/>
              <a:t>‹#›</a:t>
            </a:fld>
            <a:endParaRPr lang="en-US"/>
          </a:p>
        </p:txBody>
      </p:sp>
    </p:spTree>
    <p:custDataLst>
      <p:tags r:id="rId1"/>
    </p:custDataLst>
    <p:extLst>
      <p:ext uri="{BB962C8B-B14F-4D97-AF65-F5344CB8AC3E}">
        <p14:creationId xmlns:p14="http://schemas.microsoft.com/office/powerpoint/2010/main" val="175774041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ack p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10C970-99AF-4147-9D75-1A0CB9CC6A3D}"/>
              </a:ext>
            </a:extLst>
          </p:cNvPr>
          <p:cNvPicPr>
            <a:picLocks noChangeAspect="1"/>
          </p:cNvPicPr>
          <p:nvPr userDrawn="1"/>
        </p:nvPicPr>
        <p:blipFill rotWithShape="1">
          <a:blip r:embed="rId3">
            <a:duotone>
              <a:schemeClr val="bg2">
                <a:shade val="45000"/>
                <a:satMod val="135000"/>
              </a:schemeClr>
              <a:prstClr val="white"/>
            </a:duotone>
            <a:alphaModFix amt="20000"/>
          </a:blip>
          <a:srcRect t="6504" b="6504"/>
          <a:stretch/>
        </p:blipFill>
        <p:spPr>
          <a:xfrm>
            <a:off x="0" y="0"/>
            <a:ext cx="12192000" cy="6858000"/>
          </a:xfrm>
          <a:prstGeom prst="rect">
            <a:avLst/>
          </a:prstGeom>
        </p:spPr>
      </p:pic>
      <p:pic>
        <p:nvPicPr>
          <p:cNvPr id="4" name="Picture 3">
            <a:extLst>
              <a:ext uri="{FF2B5EF4-FFF2-40B4-BE49-F238E27FC236}">
                <a16:creationId xmlns:a16="http://schemas.microsoft.com/office/drawing/2014/main" id="{480F3BF4-8B70-42C3-B5FB-E4E3827CCB1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983626" y="2783188"/>
            <a:ext cx="3892072" cy="1395268"/>
          </a:xfrm>
          <a:prstGeom prst="rect">
            <a:avLst/>
          </a:prstGeom>
        </p:spPr>
      </p:pic>
    </p:spTree>
    <p:custDataLst>
      <p:tags r:id="rId1"/>
    </p:custDataLst>
    <p:extLst>
      <p:ext uri="{BB962C8B-B14F-4D97-AF65-F5344CB8AC3E}">
        <p14:creationId xmlns:p14="http://schemas.microsoft.com/office/powerpoint/2010/main" val="3900600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7069-A00E-4D45-BA80-18705FBC4E36}"/>
              </a:ext>
            </a:extLst>
          </p:cNvPr>
          <p:cNvSpPr>
            <a:spLocks noGrp="1"/>
          </p:cNvSpPr>
          <p:nvPr>
            <p:ph type="title" hasCustomPrompt="1"/>
          </p:nvPr>
        </p:nvSpPr>
        <p:spPr/>
        <p:txBody>
          <a:bodyPr/>
          <a:lstStyle>
            <a:lvl1pPr>
              <a:defRPr/>
            </a:lvl1pPr>
          </a:lstStyle>
          <a:p>
            <a:r>
              <a:rPr lang="en-US"/>
              <a:t>Click to Edit Master Title Style</a:t>
            </a:r>
          </a:p>
        </p:txBody>
      </p:sp>
      <p:sp>
        <p:nvSpPr>
          <p:cNvPr id="3" name="Content Placeholder 2">
            <a:extLst>
              <a:ext uri="{FF2B5EF4-FFF2-40B4-BE49-F238E27FC236}">
                <a16:creationId xmlns:a16="http://schemas.microsoft.com/office/drawing/2014/main" id="{39D600F6-F769-439D-AE8F-72AAC4378BE7}"/>
              </a:ext>
            </a:extLst>
          </p:cNvPr>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0147636E-55EF-4D7A-8F41-701FB4473729}"/>
              </a:ext>
            </a:extLst>
          </p:cNvPr>
          <p:cNvSpPr>
            <a:spLocks noGrp="1"/>
          </p:cNvSpPr>
          <p:nvPr>
            <p:ph type="body" sz="quarter" idx="13"/>
          </p:nvPr>
        </p:nvSpPr>
        <p:spPr>
          <a:xfrm>
            <a:off x="515938" y="254936"/>
            <a:ext cx="9313862" cy="365760"/>
          </a:xfrm>
        </p:spPr>
        <p:txBody>
          <a:bodyPr anchor="b"/>
          <a:lstStyle>
            <a:lvl1pPr marL="0" indent="0">
              <a:buNone/>
              <a:defRPr sz="1600" cap="all" spc="300" baseline="0">
                <a:solidFill>
                  <a:schemeClr val="accent1"/>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EF4FA806-F4CD-4A21-A559-8AB0CD756027}"/>
              </a:ext>
            </a:extLst>
          </p:cNvPr>
          <p:cNvSpPr>
            <a:spLocks noGrp="1"/>
          </p:cNvSpPr>
          <p:nvPr>
            <p:ph type="body" sz="quarter" idx="14" hasCustomPrompt="1"/>
          </p:nvPr>
        </p:nvSpPr>
        <p:spPr>
          <a:xfrm>
            <a:off x="515937" y="6002867"/>
            <a:ext cx="11153775" cy="590612"/>
          </a:xfrm>
        </p:spPr>
        <p:txBody>
          <a:bodyPr anchor="b"/>
          <a:lstStyle>
            <a:lvl1pPr marL="0" indent="0">
              <a:lnSpc>
                <a:spcPct val="100000"/>
              </a:lnSpc>
              <a:spcBef>
                <a:spcPts val="0"/>
              </a:spcBef>
              <a:spcAft>
                <a:spcPts val="600"/>
              </a:spcAft>
              <a:buNone/>
              <a:defRPr sz="1000" cap="none" spc="0" baseline="0">
                <a:solidFill>
                  <a:schemeClr val="tx1">
                    <a:lumMod val="60000"/>
                    <a:lumOff val="40000"/>
                  </a:schemeClr>
                </a:solidFill>
              </a:defRPr>
            </a:lvl1pPr>
          </a:lstStyle>
          <a:p>
            <a:pPr lvl="0"/>
            <a:r>
              <a:rPr lang="en-US"/>
              <a:t>Click to edit master text styles</a:t>
            </a:r>
          </a:p>
        </p:txBody>
      </p:sp>
      <p:sp>
        <p:nvSpPr>
          <p:cNvPr id="10" name="Slide Number Placeholder 9">
            <a:extLst>
              <a:ext uri="{FF2B5EF4-FFF2-40B4-BE49-F238E27FC236}">
                <a16:creationId xmlns:a16="http://schemas.microsoft.com/office/drawing/2014/main" id="{A69C996C-EFC0-43F5-A247-479998EA3CEE}"/>
              </a:ext>
            </a:extLst>
          </p:cNvPr>
          <p:cNvSpPr>
            <a:spLocks noGrp="1"/>
          </p:cNvSpPr>
          <p:nvPr>
            <p:ph type="sldNum" sz="quarter" idx="15"/>
          </p:nvPr>
        </p:nvSpPr>
        <p:spPr/>
        <p:txBody>
          <a:bodyPr/>
          <a:lstStyle/>
          <a:p>
            <a:fld id="{FF33EA07-9897-48D0-83D1-77E6B61918ED}" type="slidenum">
              <a:rPr lang="en-US" smtClean="0"/>
              <a:pPr/>
              <a:t>‹#›</a:t>
            </a:fld>
            <a:endParaRPr lang="en-US"/>
          </a:p>
        </p:txBody>
      </p:sp>
    </p:spTree>
    <p:custDataLst>
      <p:tags r:id="rId1"/>
    </p:custDataLst>
    <p:extLst>
      <p:ext uri="{BB962C8B-B14F-4D97-AF65-F5344CB8AC3E}">
        <p14:creationId xmlns:p14="http://schemas.microsoft.com/office/powerpoint/2010/main" val="261094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6E1C8-51FB-43B8-9A09-565DFE79FB3C}"/>
              </a:ext>
            </a:extLst>
          </p:cNvPr>
          <p:cNvSpPr>
            <a:spLocks noGrp="1"/>
          </p:cNvSpPr>
          <p:nvPr>
            <p:ph type="title" hasCustomPrompt="1"/>
          </p:nvPr>
        </p:nvSpPr>
        <p:spPr/>
        <p:txBody>
          <a:bodyPr/>
          <a:lstStyle>
            <a:lvl1pPr>
              <a:defRPr/>
            </a:lvl1pPr>
          </a:lstStyle>
          <a:p>
            <a:r>
              <a:rPr lang="en-US"/>
              <a:t>Click to Edit Master Title Style</a:t>
            </a:r>
          </a:p>
        </p:txBody>
      </p:sp>
      <p:sp>
        <p:nvSpPr>
          <p:cNvPr id="5" name="Slide Number Placeholder 4">
            <a:extLst>
              <a:ext uri="{FF2B5EF4-FFF2-40B4-BE49-F238E27FC236}">
                <a16:creationId xmlns:a16="http://schemas.microsoft.com/office/drawing/2014/main" id="{B1825AA9-F072-403E-967B-83D8CB156D3C}"/>
              </a:ext>
            </a:extLst>
          </p:cNvPr>
          <p:cNvSpPr>
            <a:spLocks noGrp="1"/>
          </p:cNvSpPr>
          <p:nvPr>
            <p:ph type="sldNum" sz="quarter" idx="12"/>
          </p:nvPr>
        </p:nvSpPr>
        <p:spPr/>
        <p:txBody>
          <a:bodyPr/>
          <a:lstStyle/>
          <a:p>
            <a:fld id="{FF33EA07-9897-48D0-83D1-77E6B61918ED}" type="slidenum">
              <a:rPr lang="en-US" smtClean="0"/>
              <a:t>‹#›</a:t>
            </a:fld>
            <a:endParaRPr lang="en-US"/>
          </a:p>
        </p:txBody>
      </p:sp>
      <p:sp>
        <p:nvSpPr>
          <p:cNvPr id="4" name="Text Placeholder 7">
            <a:extLst>
              <a:ext uri="{FF2B5EF4-FFF2-40B4-BE49-F238E27FC236}">
                <a16:creationId xmlns:a16="http://schemas.microsoft.com/office/drawing/2014/main" id="{33E938DF-8DBD-46A1-8853-1F9E96760504}"/>
              </a:ext>
            </a:extLst>
          </p:cNvPr>
          <p:cNvSpPr>
            <a:spLocks noGrp="1"/>
          </p:cNvSpPr>
          <p:nvPr>
            <p:ph type="body" sz="quarter" idx="13"/>
          </p:nvPr>
        </p:nvSpPr>
        <p:spPr>
          <a:xfrm>
            <a:off x="515938" y="254936"/>
            <a:ext cx="9313862" cy="365760"/>
          </a:xfrm>
        </p:spPr>
        <p:txBody>
          <a:bodyPr anchor="b"/>
          <a:lstStyle>
            <a:lvl1pPr marL="0" indent="0">
              <a:buNone/>
              <a:defRPr sz="1600" cap="all" spc="300" baseline="0">
                <a:solidFill>
                  <a:schemeClr val="accent1"/>
                </a:solidFill>
              </a:defRPr>
            </a:lvl1pPr>
          </a:lstStyle>
          <a:p>
            <a:pPr lvl="0"/>
            <a:r>
              <a:rPr lang="en-US"/>
              <a:t>Click to edit Master text styles</a:t>
            </a:r>
          </a:p>
        </p:txBody>
      </p:sp>
      <p:sp>
        <p:nvSpPr>
          <p:cNvPr id="6" name="Text Placeholder 7">
            <a:extLst>
              <a:ext uri="{FF2B5EF4-FFF2-40B4-BE49-F238E27FC236}">
                <a16:creationId xmlns:a16="http://schemas.microsoft.com/office/drawing/2014/main" id="{9A06B23A-F2A8-4741-9A10-C3D7DED2E98F}"/>
              </a:ext>
            </a:extLst>
          </p:cNvPr>
          <p:cNvSpPr>
            <a:spLocks noGrp="1"/>
          </p:cNvSpPr>
          <p:nvPr>
            <p:ph type="body" sz="quarter" idx="14" hasCustomPrompt="1"/>
          </p:nvPr>
        </p:nvSpPr>
        <p:spPr>
          <a:xfrm>
            <a:off x="515937" y="6001603"/>
            <a:ext cx="11153775" cy="591877"/>
          </a:xfrm>
        </p:spPr>
        <p:txBody>
          <a:bodyPr anchor="b"/>
          <a:lstStyle>
            <a:lvl1pPr marL="0" indent="0">
              <a:lnSpc>
                <a:spcPct val="100000"/>
              </a:lnSpc>
              <a:spcBef>
                <a:spcPts val="0"/>
              </a:spcBef>
              <a:spcAft>
                <a:spcPts val="600"/>
              </a:spcAft>
              <a:buNone/>
              <a:defRPr sz="1000" cap="none" spc="0" baseline="0">
                <a:solidFill>
                  <a:schemeClr val="tx1">
                    <a:lumMod val="60000"/>
                    <a:lumOff val="40000"/>
                  </a:schemeClr>
                </a:solidFill>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250692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A548-5CDE-462E-BA19-87F4E7E3AF39}"/>
              </a:ext>
            </a:extLst>
          </p:cNvPr>
          <p:cNvSpPr>
            <a:spLocks noGrp="1"/>
          </p:cNvSpPr>
          <p:nvPr>
            <p:ph type="title" hasCustomPrompt="1"/>
          </p:nvPr>
        </p:nvSpPr>
        <p:spPr/>
        <p:txBody>
          <a:bodyPr/>
          <a:lstStyle>
            <a:lvl1pPr>
              <a:defRPr/>
            </a:lvl1pPr>
          </a:lstStyle>
          <a:p>
            <a:r>
              <a:rPr lang="en-US"/>
              <a:t>Click to Edit Master Title Style</a:t>
            </a:r>
          </a:p>
        </p:txBody>
      </p:sp>
      <p:sp>
        <p:nvSpPr>
          <p:cNvPr id="3" name="Content Placeholder 2">
            <a:extLst>
              <a:ext uri="{FF2B5EF4-FFF2-40B4-BE49-F238E27FC236}">
                <a16:creationId xmlns:a16="http://schemas.microsoft.com/office/drawing/2014/main" id="{79E4950F-8B8E-4182-A16F-910D539D9DB1}"/>
              </a:ext>
            </a:extLst>
          </p:cNvPr>
          <p:cNvSpPr>
            <a:spLocks noGrp="1"/>
          </p:cNvSpPr>
          <p:nvPr>
            <p:ph sz="half" idx="1" hasCustomPrompt="1"/>
          </p:nvPr>
        </p:nvSpPr>
        <p:spPr>
          <a:xfrm>
            <a:off x="515938" y="1688082"/>
            <a:ext cx="5303520" cy="425551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F909EE-AC78-4CEF-BFA9-DF27FECE18B2}"/>
              </a:ext>
            </a:extLst>
          </p:cNvPr>
          <p:cNvSpPr>
            <a:spLocks noGrp="1"/>
          </p:cNvSpPr>
          <p:nvPr>
            <p:ph sz="half" idx="2" hasCustomPrompt="1"/>
          </p:nvPr>
        </p:nvSpPr>
        <p:spPr>
          <a:xfrm>
            <a:off x="6366193" y="1688082"/>
            <a:ext cx="5303520" cy="425551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6F195B28-3034-43EE-B14B-101444C013B3}"/>
              </a:ext>
            </a:extLst>
          </p:cNvPr>
          <p:cNvSpPr>
            <a:spLocks noGrp="1"/>
          </p:cNvSpPr>
          <p:nvPr>
            <p:ph type="sldNum" sz="quarter" idx="12"/>
          </p:nvPr>
        </p:nvSpPr>
        <p:spPr/>
        <p:txBody>
          <a:bodyPr/>
          <a:lstStyle/>
          <a:p>
            <a:fld id="{FF33EA07-9897-48D0-83D1-77E6B61918ED}" type="slidenum">
              <a:rPr lang="en-US" smtClean="0"/>
              <a:t>‹#›</a:t>
            </a:fld>
            <a:endParaRPr lang="en-US"/>
          </a:p>
        </p:txBody>
      </p:sp>
      <p:sp>
        <p:nvSpPr>
          <p:cNvPr id="6" name="Text Placeholder 7">
            <a:extLst>
              <a:ext uri="{FF2B5EF4-FFF2-40B4-BE49-F238E27FC236}">
                <a16:creationId xmlns:a16="http://schemas.microsoft.com/office/drawing/2014/main" id="{7537AD75-4D53-4096-BA0F-CC35E4CBDEA8}"/>
              </a:ext>
            </a:extLst>
          </p:cNvPr>
          <p:cNvSpPr>
            <a:spLocks noGrp="1"/>
          </p:cNvSpPr>
          <p:nvPr>
            <p:ph type="body" sz="quarter" idx="13"/>
          </p:nvPr>
        </p:nvSpPr>
        <p:spPr>
          <a:xfrm>
            <a:off x="515938" y="254936"/>
            <a:ext cx="9313862" cy="365760"/>
          </a:xfrm>
        </p:spPr>
        <p:txBody>
          <a:bodyPr anchor="b"/>
          <a:lstStyle>
            <a:lvl1pPr marL="0" indent="0">
              <a:buNone/>
              <a:defRPr sz="1600" cap="all" spc="300" baseline="0">
                <a:solidFill>
                  <a:schemeClr val="accent1"/>
                </a:solidFill>
              </a:defRPr>
            </a:lvl1pPr>
          </a:lstStyle>
          <a:p>
            <a:pPr lvl="0"/>
            <a:r>
              <a:rPr lang="en-US"/>
              <a:t>Click to edit Master text styles</a:t>
            </a:r>
          </a:p>
        </p:txBody>
      </p:sp>
      <p:sp>
        <p:nvSpPr>
          <p:cNvPr id="8" name="Text Placeholder 7">
            <a:extLst>
              <a:ext uri="{FF2B5EF4-FFF2-40B4-BE49-F238E27FC236}">
                <a16:creationId xmlns:a16="http://schemas.microsoft.com/office/drawing/2014/main" id="{BC59AE0F-F463-4767-B058-1467530C1161}"/>
              </a:ext>
            </a:extLst>
          </p:cNvPr>
          <p:cNvSpPr>
            <a:spLocks noGrp="1"/>
          </p:cNvSpPr>
          <p:nvPr>
            <p:ph type="body" sz="quarter" idx="14" hasCustomPrompt="1"/>
          </p:nvPr>
        </p:nvSpPr>
        <p:spPr>
          <a:xfrm>
            <a:off x="515937" y="6002867"/>
            <a:ext cx="11153775" cy="590612"/>
          </a:xfrm>
        </p:spPr>
        <p:txBody>
          <a:bodyPr anchor="b"/>
          <a:lstStyle>
            <a:lvl1pPr marL="0" indent="0">
              <a:lnSpc>
                <a:spcPct val="100000"/>
              </a:lnSpc>
              <a:spcBef>
                <a:spcPts val="0"/>
              </a:spcBef>
              <a:spcAft>
                <a:spcPts val="600"/>
              </a:spcAft>
              <a:buNone/>
              <a:defRPr sz="1000" cap="none" spc="0" baseline="0">
                <a:solidFill>
                  <a:schemeClr val="tx1">
                    <a:lumMod val="60000"/>
                    <a:lumOff val="40000"/>
                  </a:schemeClr>
                </a:solidFill>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3970263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ictur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A548-5CDE-462E-BA19-87F4E7E3AF39}"/>
              </a:ext>
            </a:extLst>
          </p:cNvPr>
          <p:cNvSpPr>
            <a:spLocks noGrp="1"/>
          </p:cNvSpPr>
          <p:nvPr>
            <p:ph type="title" hasCustomPrompt="1"/>
          </p:nvPr>
        </p:nvSpPr>
        <p:spPr/>
        <p:txBody>
          <a:bodyPr/>
          <a:lstStyle>
            <a:lvl1pPr>
              <a:defRPr/>
            </a:lvl1pPr>
          </a:lstStyle>
          <a:p>
            <a:r>
              <a:rPr lang="en-US"/>
              <a:t>Click to Edit Master Title Style</a:t>
            </a:r>
          </a:p>
        </p:txBody>
      </p:sp>
      <p:sp>
        <p:nvSpPr>
          <p:cNvPr id="4" name="Content Placeholder 3">
            <a:extLst>
              <a:ext uri="{FF2B5EF4-FFF2-40B4-BE49-F238E27FC236}">
                <a16:creationId xmlns:a16="http://schemas.microsoft.com/office/drawing/2014/main" id="{29F909EE-AC78-4CEF-BFA9-DF27FECE18B2}"/>
              </a:ext>
            </a:extLst>
          </p:cNvPr>
          <p:cNvSpPr>
            <a:spLocks noGrp="1"/>
          </p:cNvSpPr>
          <p:nvPr>
            <p:ph sz="half" idx="2" hasCustomPrompt="1"/>
          </p:nvPr>
        </p:nvSpPr>
        <p:spPr>
          <a:xfrm>
            <a:off x="4171633" y="1688082"/>
            <a:ext cx="7498080" cy="425551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6F195B28-3034-43EE-B14B-101444C013B3}"/>
              </a:ext>
            </a:extLst>
          </p:cNvPr>
          <p:cNvSpPr>
            <a:spLocks noGrp="1"/>
          </p:cNvSpPr>
          <p:nvPr>
            <p:ph type="sldNum" sz="quarter" idx="12"/>
          </p:nvPr>
        </p:nvSpPr>
        <p:spPr/>
        <p:txBody>
          <a:bodyPr/>
          <a:lstStyle/>
          <a:p>
            <a:fld id="{FF33EA07-9897-48D0-83D1-77E6B61918ED}" type="slidenum">
              <a:rPr lang="en-US" smtClean="0"/>
              <a:t>‹#›</a:t>
            </a:fld>
            <a:endParaRPr lang="en-US"/>
          </a:p>
        </p:txBody>
      </p:sp>
      <p:sp>
        <p:nvSpPr>
          <p:cNvPr id="6" name="Text Placeholder 7">
            <a:extLst>
              <a:ext uri="{FF2B5EF4-FFF2-40B4-BE49-F238E27FC236}">
                <a16:creationId xmlns:a16="http://schemas.microsoft.com/office/drawing/2014/main" id="{7537AD75-4D53-4096-BA0F-CC35E4CBDEA8}"/>
              </a:ext>
            </a:extLst>
          </p:cNvPr>
          <p:cNvSpPr>
            <a:spLocks noGrp="1"/>
          </p:cNvSpPr>
          <p:nvPr>
            <p:ph type="body" sz="quarter" idx="13"/>
          </p:nvPr>
        </p:nvSpPr>
        <p:spPr>
          <a:xfrm>
            <a:off x="515938" y="254936"/>
            <a:ext cx="9313862" cy="365760"/>
          </a:xfrm>
        </p:spPr>
        <p:txBody>
          <a:bodyPr anchor="b"/>
          <a:lstStyle>
            <a:lvl1pPr marL="0" indent="0">
              <a:buNone/>
              <a:defRPr sz="1600" cap="all" spc="300" baseline="0">
                <a:solidFill>
                  <a:schemeClr val="accent1"/>
                </a:solidFill>
              </a:defRPr>
            </a:lvl1pPr>
          </a:lstStyle>
          <a:p>
            <a:pPr lvl="0"/>
            <a:r>
              <a:rPr lang="en-US"/>
              <a:t>Click to edit Master text styles</a:t>
            </a:r>
          </a:p>
        </p:txBody>
      </p:sp>
      <p:sp>
        <p:nvSpPr>
          <p:cNvPr id="8" name="Text Placeholder 7">
            <a:extLst>
              <a:ext uri="{FF2B5EF4-FFF2-40B4-BE49-F238E27FC236}">
                <a16:creationId xmlns:a16="http://schemas.microsoft.com/office/drawing/2014/main" id="{BC59AE0F-F463-4767-B058-1467530C1161}"/>
              </a:ext>
            </a:extLst>
          </p:cNvPr>
          <p:cNvSpPr>
            <a:spLocks noGrp="1"/>
          </p:cNvSpPr>
          <p:nvPr>
            <p:ph type="body" sz="quarter" idx="14" hasCustomPrompt="1"/>
          </p:nvPr>
        </p:nvSpPr>
        <p:spPr>
          <a:xfrm>
            <a:off x="515937" y="6002867"/>
            <a:ext cx="11153775" cy="590612"/>
          </a:xfrm>
        </p:spPr>
        <p:txBody>
          <a:bodyPr anchor="b"/>
          <a:lstStyle>
            <a:lvl1pPr marL="0" indent="0">
              <a:lnSpc>
                <a:spcPct val="100000"/>
              </a:lnSpc>
              <a:spcBef>
                <a:spcPts val="0"/>
              </a:spcBef>
              <a:spcAft>
                <a:spcPts val="600"/>
              </a:spcAft>
              <a:buNone/>
              <a:defRPr sz="1000" cap="none" spc="0" baseline="0">
                <a:solidFill>
                  <a:schemeClr val="tx1">
                    <a:lumMod val="60000"/>
                    <a:lumOff val="40000"/>
                  </a:schemeClr>
                </a:solidFill>
              </a:defRPr>
            </a:lvl1pPr>
          </a:lstStyle>
          <a:p>
            <a:pPr lvl="0"/>
            <a:r>
              <a:rPr lang="en-US"/>
              <a:t>Click to edit master text styles</a:t>
            </a:r>
          </a:p>
        </p:txBody>
      </p:sp>
      <p:sp>
        <p:nvSpPr>
          <p:cNvPr id="11" name="Picture Placeholder 11">
            <a:extLst>
              <a:ext uri="{FF2B5EF4-FFF2-40B4-BE49-F238E27FC236}">
                <a16:creationId xmlns:a16="http://schemas.microsoft.com/office/drawing/2014/main" id="{721E269F-CC93-4469-9FBC-307815612120}"/>
              </a:ext>
            </a:extLst>
          </p:cNvPr>
          <p:cNvSpPr>
            <a:spLocks noGrp="1"/>
          </p:cNvSpPr>
          <p:nvPr>
            <p:ph type="pic" sz="quarter" idx="17"/>
          </p:nvPr>
        </p:nvSpPr>
        <p:spPr>
          <a:xfrm>
            <a:off x="0" y="1828800"/>
            <a:ext cx="3840480" cy="3840480"/>
          </a:xfrm>
        </p:spPr>
        <p:txBody>
          <a:bodyPr anchor="ctr"/>
          <a:lstStyle>
            <a:lvl1pPr marL="515938" indent="0">
              <a:buNone/>
              <a:defRPr sz="1800"/>
            </a:lvl1pPr>
          </a:lstStyle>
          <a:p>
            <a:r>
              <a:rPr lang="en-US"/>
              <a:t>Click icon to add picture</a:t>
            </a:r>
          </a:p>
        </p:txBody>
      </p:sp>
    </p:spTree>
    <p:custDataLst>
      <p:tags r:id="rId1"/>
    </p:custDataLst>
    <p:extLst>
      <p:ext uri="{BB962C8B-B14F-4D97-AF65-F5344CB8AC3E}">
        <p14:creationId xmlns:p14="http://schemas.microsoft.com/office/powerpoint/2010/main" val="215946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ictur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A548-5CDE-462E-BA19-87F4E7E3AF39}"/>
              </a:ext>
            </a:extLst>
          </p:cNvPr>
          <p:cNvSpPr>
            <a:spLocks noGrp="1"/>
          </p:cNvSpPr>
          <p:nvPr>
            <p:ph type="title" hasCustomPrompt="1"/>
          </p:nvPr>
        </p:nvSpPr>
        <p:spPr/>
        <p:txBody>
          <a:bodyPr/>
          <a:lstStyle>
            <a:lvl1pPr>
              <a:defRPr/>
            </a:lvl1pPr>
          </a:lstStyle>
          <a:p>
            <a:r>
              <a:rPr lang="en-US"/>
              <a:t>Click to Edit Master Title Style</a:t>
            </a:r>
          </a:p>
        </p:txBody>
      </p:sp>
      <p:sp>
        <p:nvSpPr>
          <p:cNvPr id="4" name="Content Placeholder 3">
            <a:extLst>
              <a:ext uri="{FF2B5EF4-FFF2-40B4-BE49-F238E27FC236}">
                <a16:creationId xmlns:a16="http://schemas.microsoft.com/office/drawing/2014/main" id="{29F909EE-AC78-4CEF-BFA9-DF27FECE18B2}"/>
              </a:ext>
            </a:extLst>
          </p:cNvPr>
          <p:cNvSpPr>
            <a:spLocks noGrp="1"/>
          </p:cNvSpPr>
          <p:nvPr>
            <p:ph sz="half" idx="2" hasCustomPrompt="1"/>
          </p:nvPr>
        </p:nvSpPr>
        <p:spPr>
          <a:xfrm>
            <a:off x="515938" y="1688082"/>
            <a:ext cx="7498080" cy="425551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6F195B28-3034-43EE-B14B-101444C013B3}"/>
              </a:ext>
            </a:extLst>
          </p:cNvPr>
          <p:cNvSpPr>
            <a:spLocks noGrp="1"/>
          </p:cNvSpPr>
          <p:nvPr>
            <p:ph type="sldNum" sz="quarter" idx="12"/>
          </p:nvPr>
        </p:nvSpPr>
        <p:spPr/>
        <p:txBody>
          <a:bodyPr/>
          <a:lstStyle/>
          <a:p>
            <a:fld id="{FF33EA07-9897-48D0-83D1-77E6B61918ED}" type="slidenum">
              <a:rPr lang="en-US" smtClean="0"/>
              <a:t>‹#›</a:t>
            </a:fld>
            <a:endParaRPr lang="en-US"/>
          </a:p>
        </p:txBody>
      </p:sp>
      <p:sp>
        <p:nvSpPr>
          <p:cNvPr id="6" name="Text Placeholder 7">
            <a:extLst>
              <a:ext uri="{FF2B5EF4-FFF2-40B4-BE49-F238E27FC236}">
                <a16:creationId xmlns:a16="http://schemas.microsoft.com/office/drawing/2014/main" id="{7537AD75-4D53-4096-BA0F-CC35E4CBDEA8}"/>
              </a:ext>
            </a:extLst>
          </p:cNvPr>
          <p:cNvSpPr>
            <a:spLocks noGrp="1"/>
          </p:cNvSpPr>
          <p:nvPr>
            <p:ph type="body" sz="quarter" idx="13"/>
          </p:nvPr>
        </p:nvSpPr>
        <p:spPr>
          <a:xfrm>
            <a:off x="515938" y="254936"/>
            <a:ext cx="9313862" cy="365760"/>
          </a:xfrm>
        </p:spPr>
        <p:txBody>
          <a:bodyPr anchor="b"/>
          <a:lstStyle>
            <a:lvl1pPr marL="0" indent="0">
              <a:buNone/>
              <a:defRPr sz="1600" cap="all" spc="300" baseline="0">
                <a:solidFill>
                  <a:schemeClr val="accent1"/>
                </a:solidFill>
              </a:defRPr>
            </a:lvl1pPr>
          </a:lstStyle>
          <a:p>
            <a:pPr lvl="0"/>
            <a:r>
              <a:rPr lang="en-US"/>
              <a:t>Click to edit Master text styles</a:t>
            </a:r>
          </a:p>
        </p:txBody>
      </p:sp>
      <p:sp>
        <p:nvSpPr>
          <p:cNvPr id="8" name="Text Placeholder 7">
            <a:extLst>
              <a:ext uri="{FF2B5EF4-FFF2-40B4-BE49-F238E27FC236}">
                <a16:creationId xmlns:a16="http://schemas.microsoft.com/office/drawing/2014/main" id="{BC59AE0F-F463-4767-B058-1467530C1161}"/>
              </a:ext>
            </a:extLst>
          </p:cNvPr>
          <p:cNvSpPr>
            <a:spLocks noGrp="1"/>
          </p:cNvSpPr>
          <p:nvPr>
            <p:ph type="body" sz="quarter" idx="14" hasCustomPrompt="1"/>
          </p:nvPr>
        </p:nvSpPr>
        <p:spPr>
          <a:xfrm>
            <a:off x="515937" y="6002867"/>
            <a:ext cx="11153775" cy="590612"/>
          </a:xfrm>
        </p:spPr>
        <p:txBody>
          <a:bodyPr anchor="b"/>
          <a:lstStyle>
            <a:lvl1pPr marL="0" indent="0">
              <a:lnSpc>
                <a:spcPct val="100000"/>
              </a:lnSpc>
              <a:spcBef>
                <a:spcPts val="0"/>
              </a:spcBef>
              <a:spcAft>
                <a:spcPts val="600"/>
              </a:spcAft>
              <a:buNone/>
              <a:defRPr sz="1000" cap="none" spc="0" baseline="0">
                <a:solidFill>
                  <a:schemeClr val="tx1">
                    <a:lumMod val="60000"/>
                    <a:lumOff val="40000"/>
                  </a:schemeClr>
                </a:solidFill>
              </a:defRPr>
            </a:lvl1pPr>
          </a:lstStyle>
          <a:p>
            <a:pPr lvl="0"/>
            <a:r>
              <a:rPr lang="en-US"/>
              <a:t>Click to edit master text styles</a:t>
            </a:r>
          </a:p>
        </p:txBody>
      </p:sp>
      <p:sp>
        <p:nvSpPr>
          <p:cNvPr id="11" name="Picture Placeholder 11">
            <a:extLst>
              <a:ext uri="{FF2B5EF4-FFF2-40B4-BE49-F238E27FC236}">
                <a16:creationId xmlns:a16="http://schemas.microsoft.com/office/drawing/2014/main" id="{721E269F-CC93-4469-9FBC-307815612120}"/>
              </a:ext>
            </a:extLst>
          </p:cNvPr>
          <p:cNvSpPr>
            <a:spLocks noGrp="1"/>
          </p:cNvSpPr>
          <p:nvPr>
            <p:ph type="pic" sz="quarter" idx="17"/>
          </p:nvPr>
        </p:nvSpPr>
        <p:spPr>
          <a:xfrm>
            <a:off x="8360573" y="1828800"/>
            <a:ext cx="3840480" cy="3840480"/>
          </a:xfrm>
        </p:spPr>
        <p:txBody>
          <a:bodyPr anchor="ctr"/>
          <a:lstStyle>
            <a:lvl1pPr marL="515938" indent="0">
              <a:buNone/>
              <a:defRPr sz="1800"/>
            </a:lvl1pPr>
          </a:lstStyle>
          <a:p>
            <a:r>
              <a:rPr lang="en-US"/>
              <a:t>Click icon to add picture</a:t>
            </a:r>
          </a:p>
        </p:txBody>
      </p:sp>
    </p:spTree>
    <p:custDataLst>
      <p:tags r:id="rId1"/>
    </p:custDataLst>
    <p:extLst>
      <p:ext uri="{BB962C8B-B14F-4D97-AF65-F5344CB8AC3E}">
        <p14:creationId xmlns:p14="http://schemas.microsoft.com/office/powerpoint/2010/main" val="2094200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gray backgroun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74C0D61-22D8-4BB3-9CE1-4FF210C00278}"/>
              </a:ext>
            </a:extLst>
          </p:cNvPr>
          <p:cNvSpPr/>
          <p:nvPr userDrawn="1"/>
        </p:nvSpPr>
        <p:spPr>
          <a:xfrm>
            <a:off x="2750211" y="1361287"/>
            <a:ext cx="9072856" cy="5496713"/>
          </a:xfrm>
          <a:custGeom>
            <a:avLst/>
            <a:gdLst>
              <a:gd name="connsiteX0" fmla="*/ 8327392 w 9072856"/>
              <a:gd name="connsiteY0" fmla="*/ 0 h 5496713"/>
              <a:gd name="connsiteX1" fmla="*/ 8327382 w 9072856"/>
              <a:gd name="connsiteY1" fmla="*/ 4203 h 5496713"/>
              <a:gd name="connsiteX2" fmla="*/ 9072856 w 9072856"/>
              <a:gd name="connsiteY2" fmla="*/ 0 h 5496713"/>
              <a:gd name="connsiteX3" fmla="*/ 9063995 w 9072856"/>
              <a:gd name="connsiteY3" fmla="*/ 3605624 h 5496713"/>
              <a:gd name="connsiteX4" fmla="*/ 7308479 w 9072856"/>
              <a:gd name="connsiteY4" fmla="*/ 5496713 h 5496713"/>
              <a:gd name="connsiteX5" fmla="*/ 0 w 9072856"/>
              <a:gd name="connsiteY5" fmla="*/ 5496713 h 5496713"/>
              <a:gd name="connsiteX6" fmla="*/ 5022417 w 9072856"/>
              <a:gd name="connsiteY6" fmla="*/ 18634 h 549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2856" h="5496713">
                <a:moveTo>
                  <a:pt x="8327392" y="0"/>
                </a:moveTo>
                <a:lnTo>
                  <a:pt x="8327382" y="4203"/>
                </a:lnTo>
                <a:lnTo>
                  <a:pt x="9072856" y="0"/>
                </a:lnTo>
                <a:lnTo>
                  <a:pt x="9063995" y="3605624"/>
                </a:lnTo>
                <a:lnTo>
                  <a:pt x="7308479" y="5496713"/>
                </a:lnTo>
                <a:lnTo>
                  <a:pt x="0" y="5496713"/>
                </a:lnTo>
                <a:lnTo>
                  <a:pt x="5022417" y="18634"/>
                </a:lnTo>
                <a:close/>
              </a:path>
            </a:pathLst>
          </a:cu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222A548-5CDE-462E-BA19-87F4E7E3AF39}"/>
              </a:ext>
            </a:extLst>
          </p:cNvPr>
          <p:cNvSpPr>
            <a:spLocks noGrp="1"/>
          </p:cNvSpPr>
          <p:nvPr>
            <p:ph type="title" hasCustomPrompt="1"/>
          </p:nvPr>
        </p:nvSpPr>
        <p:spPr/>
        <p:txBody>
          <a:bodyPr/>
          <a:lstStyle>
            <a:lvl1pPr>
              <a:defRPr/>
            </a:lvl1pPr>
          </a:lstStyle>
          <a:p>
            <a:r>
              <a:rPr lang="en-US"/>
              <a:t>Click to Edit Master Title Style</a:t>
            </a:r>
          </a:p>
        </p:txBody>
      </p:sp>
      <p:sp>
        <p:nvSpPr>
          <p:cNvPr id="3" name="Content Placeholder 2">
            <a:extLst>
              <a:ext uri="{FF2B5EF4-FFF2-40B4-BE49-F238E27FC236}">
                <a16:creationId xmlns:a16="http://schemas.microsoft.com/office/drawing/2014/main" id="{79E4950F-8B8E-4182-A16F-910D539D9DB1}"/>
              </a:ext>
            </a:extLst>
          </p:cNvPr>
          <p:cNvSpPr>
            <a:spLocks noGrp="1"/>
          </p:cNvSpPr>
          <p:nvPr>
            <p:ph sz="half" idx="1" hasCustomPrompt="1"/>
          </p:nvPr>
        </p:nvSpPr>
        <p:spPr>
          <a:xfrm>
            <a:off x="515938" y="1720869"/>
            <a:ext cx="5303520" cy="4222731"/>
          </a:xfrm>
        </p:spPr>
        <p:txBody>
          <a:bodyPr/>
          <a:lstStyle>
            <a:lvl1pPr>
              <a:defRPr sz="18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F909EE-AC78-4CEF-BFA9-DF27FECE18B2}"/>
              </a:ext>
            </a:extLst>
          </p:cNvPr>
          <p:cNvSpPr>
            <a:spLocks noGrp="1"/>
          </p:cNvSpPr>
          <p:nvPr>
            <p:ph sz="half" idx="2" hasCustomPrompt="1"/>
          </p:nvPr>
        </p:nvSpPr>
        <p:spPr>
          <a:xfrm>
            <a:off x="6366193" y="1828800"/>
            <a:ext cx="5216207" cy="4114800"/>
          </a:xfrm>
        </p:spPr>
        <p:txBody>
          <a:bodyPr anchor="ctr"/>
          <a:lstStyle>
            <a:lvl1pPr marL="0" indent="0">
              <a:buNone/>
              <a:defRPr sz="1800"/>
            </a:lvl1pPr>
            <a:lvl2pPr marL="228600" indent="0">
              <a:buNone/>
              <a:defRPr/>
            </a:lvl2pPr>
          </a:lstStyle>
          <a:p>
            <a:pPr lvl="0"/>
            <a:r>
              <a:rPr lang="en-US"/>
              <a:t>Object</a:t>
            </a:r>
          </a:p>
        </p:txBody>
      </p:sp>
      <p:sp>
        <p:nvSpPr>
          <p:cNvPr id="7" name="Slide Number Placeholder 6">
            <a:extLst>
              <a:ext uri="{FF2B5EF4-FFF2-40B4-BE49-F238E27FC236}">
                <a16:creationId xmlns:a16="http://schemas.microsoft.com/office/drawing/2014/main" id="{6F195B28-3034-43EE-B14B-101444C013B3}"/>
              </a:ext>
            </a:extLst>
          </p:cNvPr>
          <p:cNvSpPr>
            <a:spLocks noGrp="1"/>
          </p:cNvSpPr>
          <p:nvPr>
            <p:ph type="sldNum" sz="quarter" idx="12"/>
          </p:nvPr>
        </p:nvSpPr>
        <p:spPr/>
        <p:txBody>
          <a:bodyPr/>
          <a:lstStyle/>
          <a:p>
            <a:fld id="{FF33EA07-9897-48D0-83D1-77E6B61918ED}" type="slidenum">
              <a:rPr lang="en-US" smtClean="0"/>
              <a:t>‹#›</a:t>
            </a:fld>
            <a:endParaRPr lang="en-US"/>
          </a:p>
        </p:txBody>
      </p:sp>
      <p:sp>
        <p:nvSpPr>
          <p:cNvPr id="6" name="Text Placeholder 7">
            <a:extLst>
              <a:ext uri="{FF2B5EF4-FFF2-40B4-BE49-F238E27FC236}">
                <a16:creationId xmlns:a16="http://schemas.microsoft.com/office/drawing/2014/main" id="{7537AD75-4D53-4096-BA0F-CC35E4CBDEA8}"/>
              </a:ext>
            </a:extLst>
          </p:cNvPr>
          <p:cNvSpPr>
            <a:spLocks noGrp="1"/>
          </p:cNvSpPr>
          <p:nvPr>
            <p:ph type="body" sz="quarter" idx="13"/>
          </p:nvPr>
        </p:nvSpPr>
        <p:spPr>
          <a:xfrm>
            <a:off x="515938" y="254936"/>
            <a:ext cx="9313862" cy="365760"/>
          </a:xfrm>
        </p:spPr>
        <p:txBody>
          <a:bodyPr anchor="b"/>
          <a:lstStyle>
            <a:lvl1pPr marL="0" indent="0">
              <a:buNone/>
              <a:defRPr sz="1600" cap="all" spc="300" baseline="0">
                <a:solidFill>
                  <a:schemeClr val="accent1"/>
                </a:solidFill>
              </a:defRPr>
            </a:lvl1pPr>
          </a:lstStyle>
          <a:p>
            <a:pPr lvl="0"/>
            <a:r>
              <a:rPr lang="en-US"/>
              <a:t>Click to edit Master text styles</a:t>
            </a:r>
          </a:p>
        </p:txBody>
      </p:sp>
      <p:sp>
        <p:nvSpPr>
          <p:cNvPr id="8" name="Text Placeholder 7">
            <a:extLst>
              <a:ext uri="{FF2B5EF4-FFF2-40B4-BE49-F238E27FC236}">
                <a16:creationId xmlns:a16="http://schemas.microsoft.com/office/drawing/2014/main" id="{BC59AE0F-F463-4767-B058-1467530C1161}"/>
              </a:ext>
            </a:extLst>
          </p:cNvPr>
          <p:cNvSpPr>
            <a:spLocks noGrp="1"/>
          </p:cNvSpPr>
          <p:nvPr>
            <p:ph type="body" sz="quarter" idx="14" hasCustomPrompt="1"/>
          </p:nvPr>
        </p:nvSpPr>
        <p:spPr>
          <a:xfrm>
            <a:off x="515938" y="5998633"/>
            <a:ext cx="2679936" cy="594846"/>
          </a:xfrm>
        </p:spPr>
        <p:txBody>
          <a:bodyPr anchor="b"/>
          <a:lstStyle>
            <a:lvl1pPr marL="0" indent="0">
              <a:lnSpc>
                <a:spcPct val="100000"/>
              </a:lnSpc>
              <a:spcBef>
                <a:spcPts val="0"/>
              </a:spcBef>
              <a:spcAft>
                <a:spcPts val="600"/>
              </a:spcAft>
              <a:buNone/>
              <a:defRPr sz="1000" cap="none" spc="0" baseline="0">
                <a:solidFill>
                  <a:schemeClr val="tx1">
                    <a:lumMod val="60000"/>
                    <a:lumOff val="40000"/>
                  </a:schemeClr>
                </a:solidFill>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58286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urple backgroun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73A9ED8-3E34-40BD-B829-9E7243C7D76B}"/>
              </a:ext>
            </a:extLst>
          </p:cNvPr>
          <p:cNvSpPr/>
          <p:nvPr userDrawn="1"/>
        </p:nvSpPr>
        <p:spPr>
          <a:xfrm>
            <a:off x="2461175" y="0"/>
            <a:ext cx="9730825" cy="6858000"/>
          </a:xfrm>
          <a:custGeom>
            <a:avLst/>
            <a:gdLst>
              <a:gd name="connsiteX0" fmla="*/ 6611377 w 9730825"/>
              <a:gd name="connsiteY0" fmla="*/ 0 h 6858000"/>
              <a:gd name="connsiteX1" fmla="*/ 9730825 w 9730825"/>
              <a:gd name="connsiteY1" fmla="*/ 0 h 6858000"/>
              <a:gd name="connsiteX2" fmla="*/ 9730825 w 9730825"/>
              <a:gd name="connsiteY2" fmla="*/ 4101229 h 6858000"/>
              <a:gd name="connsiteX3" fmla="*/ 7049185 w 9730825"/>
              <a:gd name="connsiteY3" fmla="*/ 6848475 h 6858000"/>
              <a:gd name="connsiteX4" fmla="*/ 4693335 w 9730825"/>
              <a:gd name="connsiteY4" fmla="*/ 6858000 h 6858000"/>
              <a:gd name="connsiteX5" fmla="*/ 0 w 973082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30825" h="6858000">
                <a:moveTo>
                  <a:pt x="6611377" y="0"/>
                </a:moveTo>
                <a:lnTo>
                  <a:pt x="9730825" y="0"/>
                </a:lnTo>
                <a:lnTo>
                  <a:pt x="9730825" y="4101229"/>
                </a:lnTo>
                <a:lnTo>
                  <a:pt x="7049185" y="6848475"/>
                </a:lnTo>
                <a:lnTo>
                  <a:pt x="4693335" y="6858000"/>
                </a:lnTo>
                <a:lnTo>
                  <a:pt x="0" y="6858000"/>
                </a:lnTo>
                <a:close/>
              </a:path>
            </a:pathLst>
          </a:custGeom>
          <a:solidFill>
            <a:srgbClr val="006B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182C2E99-0FB1-4C53-B4DD-5C342FC33E7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536731" y="217971"/>
            <a:ext cx="1271931" cy="455975"/>
          </a:xfrm>
          <a:prstGeom prst="rect">
            <a:avLst/>
          </a:prstGeom>
        </p:spPr>
      </p:pic>
      <p:sp>
        <p:nvSpPr>
          <p:cNvPr id="2" name="Title 1">
            <a:extLst>
              <a:ext uri="{FF2B5EF4-FFF2-40B4-BE49-F238E27FC236}">
                <a16:creationId xmlns:a16="http://schemas.microsoft.com/office/drawing/2014/main" id="{7222A548-5CDE-462E-BA19-87F4E7E3AF39}"/>
              </a:ext>
            </a:extLst>
          </p:cNvPr>
          <p:cNvSpPr>
            <a:spLocks noGrp="1"/>
          </p:cNvSpPr>
          <p:nvPr>
            <p:ph type="title" hasCustomPrompt="1"/>
          </p:nvPr>
        </p:nvSpPr>
        <p:spPr>
          <a:xfrm>
            <a:off x="519112" y="658885"/>
            <a:ext cx="7399403" cy="914400"/>
          </a:xfrm>
        </p:spPr>
        <p:txBody>
          <a:bodyPr/>
          <a:lstStyle>
            <a:lvl1pPr>
              <a:defRPr/>
            </a:lvl1pPr>
          </a:lstStyle>
          <a:p>
            <a:r>
              <a:rPr lang="en-US"/>
              <a:t>Click to Edit Master Title Style</a:t>
            </a:r>
          </a:p>
        </p:txBody>
      </p:sp>
      <p:sp>
        <p:nvSpPr>
          <p:cNvPr id="3" name="Content Placeholder 2">
            <a:extLst>
              <a:ext uri="{FF2B5EF4-FFF2-40B4-BE49-F238E27FC236}">
                <a16:creationId xmlns:a16="http://schemas.microsoft.com/office/drawing/2014/main" id="{79E4950F-8B8E-4182-A16F-910D539D9DB1}"/>
              </a:ext>
            </a:extLst>
          </p:cNvPr>
          <p:cNvSpPr>
            <a:spLocks noGrp="1"/>
          </p:cNvSpPr>
          <p:nvPr>
            <p:ph sz="half" idx="1" hasCustomPrompt="1"/>
          </p:nvPr>
        </p:nvSpPr>
        <p:spPr>
          <a:xfrm>
            <a:off x="515938" y="1720638"/>
            <a:ext cx="5303520" cy="4222962"/>
          </a:xfrm>
        </p:spPr>
        <p:txBody>
          <a:bodyPr/>
          <a:lstStyle>
            <a:lvl1pPr>
              <a:defRPr sz="18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F909EE-AC78-4CEF-BFA9-DF27FECE18B2}"/>
              </a:ext>
            </a:extLst>
          </p:cNvPr>
          <p:cNvSpPr>
            <a:spLocks noGrp="1"/>
          </p:cNvSpPr>
          <p:nvPr>
            <p:ph sz="half" idx="2" hasCustomPrompt="1"/>
          </p:nvPr>
        </p:nvSpPr>
        <p:spPr>
          <a:xfrm>
            <a:off x="7224666" y="1828800"/>
            <a:ext cx="4114800" cy="4114800"/>
          </a:xfrm>
        </p:spPr>
        <p:txBody>
          <a:bodyPr anchor="ctr"/>
          <a:lstStyle>
            <a:lvl1pPr marL="0" indent="0">
              <a:buNone/>
              <a:defRPr sz="1800">
                <a:solidFill>
                  <a:schemeClr val="bg1"/>
                </a:solidFill>
              </a:defRPr>
            </a:lvl1pPr>
            <a:lvl2pPr marL="228600" indent="0">
              <a:buNone/>
              <a:defRPr/>
            </a:lvl2pPr>
          </a:lstStyle>
          <a:p>
            <a:pPr lvl="0"/>
            <a:r>
              <a:rPr lang="en-US"/>
              <a:t>Object</a:t>
            </a:r>
          </a:p>
        </p:txBody>
      </p:sp>
      <p:sp>
        <p:nvSpPr>
          <p:cNvPr id="7" name="Slide Number Placeholder 6">
            <a:extLst>
              <a:ext uri="{FF2B5EF4-FFF2-40B4-BE49-F238E27FC236}">
                <a16:creationId xmlns:a16="http://schemas.microsoft.com/office/drawing/2014/main" id="{6F195B28-3034-43EE-B14B-101444C013B3}"/>
              </a:ext>
            </a:extLst>
          </p:cNvPr>
          <p:cNvSpPr>
            <a:spLocks noGrp="1"/>
          </p:cNvSpPr>
          <p:nvPr>
            <p:ph type="sldNum" sz="quarter" idx="12"/>
          </p:nvPr>
        </p:nvSpPr>
        <p:spPr/>
        <p:txBody>
          <a:bodyPr/>
          <a:lstStyle/>
          <a:p>
            <a:fld id="{FF33EA07-9897-48D0-83D1-77E6B61918ED}" type="slidenum">
              <a:rPr lang="en-US" smtClean="0"/>
              <a:t>‹#›</a:t>
            </a:fld>
            <a:endParaRPr lang="en-US"/>
          </a:p>
        </p:txBody>
      </p:sp>
      <p:sp>
        <p:nvSpPr>
          <p:cNvPr id="6" name="Text Placeholder 7">
            <a:extLst>
              <a:ext uri="{FF2B5EF4-FFF2-40B4-BE49-F238E27FC236}">
                <a16:creationId xmlns:a16="http://schemas.microsoft.com/office/drawing/2014/main" id="{7537AD75-4D53-4096-BA0F-CC35E4CBDEA8}"/>
              </a:ext>
            </a:extLst>
          </p:cNvPr>
          <p:cNvSpPr>
            <a:spLocks noGrp="1"/>
          </p:cNvSpPr>
          <p:nvPr>
            <p:ph type="body" sz="quarter" idx="13"/>
          </p:nvPr>
        </p:nvSpPr>
        <p:spPr>
          <a:xfrm>
            <a:off x="515938" y="254936"/>
            <a:ext cx="9313862" cy="365760"/>
          </a:xfrm>
        </p:spPr>
        <p:txBody>
          <a:bodyPr anchor="b"/>
          <a:lstStyle>
            <a:lvl1pPr marL="0" indent="0">
              <a:buNone/>
              <a:defRPr sz="1600" cap="all" spc="300" baseline="0">
                <a:solidFill>
                  <a:schemeClr val="accent1"/>
                </a:solidFill>
              </a:defRPr>
            </a:lvl1pPr>
          </a:lstStyle>
          <a:p>
            <a:pPr lvl="0"/>
            <a:r>
              <a:rPr lang="en-US"/>
              <a:t>Click to edit Master text styles</a:t>
            </a:r>
          </a:p>
        </p:txBody>
      </p:sp>
      <p:sp>
        <p:nvSpPr>
          <p:cNvPr id="8" name="Text Placeholder 7">
            <a:extLst>
              <a:ext uri="{FF2B5EF4-FFF2-40B4-BE49-F238E27FC236}">
                <a16:creationId xmlns:a16="http://schemas.microsoft.com/office/drawing/2014/main" id="{BC59AE0F-F463-4767-B058-1467530C1161}"/>
              </a:ext>
            </a:extLst>
          </p:cNvPr>
          <p:cNvSpPr>
            <a:spLocks noGrp="1"/>
          </p:cNvSpPr>
          <p:nvPr>
            <p:ph type="body" sz="quarter" idx="14" hasCustomPrompt="1"/>
          </p:nvPr>
        </p:nvSpPr>
        <p:spPr>
          <a:xfrm>
            <a:off x="515938" y="5998633"/>
            <a:ext cx="2679936" cy="594846"/>
          </a:xfrm>
        </p:spPr>
        <p:txBody>
          <a:bodyPr anchor="b"/>
          <a:lstStyle>
            <a:lvl1pPr marL="0" indent="0">
              <a:lnSpc>
                <a:spcPct val="100000"/>
              </a:lnSpc>
              <a:spcBef>
                <a:spcPts val="0"/>
              </a:spcBef>
              <a:spcAft>
                <a:spcPts val="600"/>
              </a:spcAft>
              <a:buNone/>
              <a:defRPr sz="1000" cap="none" spc="0" baseline="0">
                <a:solidFill>
                  <a:schemeClr val="tx1">
                    <a:lumMod val="60000"/>
                    <a:lumOff val="40000"/>
                  </a:schemeClr>
                </a:solidFill>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2606882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A548-5CDE-462E-BA19-87F4E7E3AF39}"/>
              </a:ext>
            </a:extLst>
          </p:cNvPr>
          <p:cNvSpPr>
            <a:spLocks noGrp="1"/>
          </p:cNvSpPr>
          <p:nvPr>
            <p:ph type="title" hasCustomPrompt="1"/>
          </p:nvPr>
        </p:nvSpPr>
        <p:spPr/>
        <p:txBody>
          <a:bodyPr/>
          <a:lstStyle>
            <a:lvl1pPr>
              <a:defRPr/>
            </a:lvl1pPr>
          </a:lstStyle>
          <a:p>
            <a:r>
              <a:rPr lang="en-US"/>
              <a:t>Click to Edit Master Title Style</a:t>
            </a:r>
          </a:p>
        </p:txBody>
      </p:sp>
      <p:sp>
        <p:nvSpPr>
          <p:cNvPr id="3" name="Content Placeholder 2">
            <a:extLst>
              <a:ext uri="{FF2B5EF4-FFF2-40B4-BE49-F238E27FC236}">
                <a16:creationId xmlns:a16="http://schemas.microsoft.com/office/drawing/2014/main" id="{79E4950F-8B8E-4182-A16F-910D539D9DB1}"/>
              </a:ext>
            </a:extLst>
          </p:cNvPr>
          <p:cNvSpPr>
            <a:spLocks noGrp="1"/>
          </p:cNvSpPr>
          <p:nvPr>
            <p:ph sz="half" idx="1" hasCustomPrompt="1"/>
          </p:nvPr>
        </p:nvSpPr>
        <p:spPr>
          <a:xfrm>
            <a:off x="515938" y="1721248"/>
            <a:ext cx="3337560" cy="4222352"/>
          </a:xfrm>
        </p:spPr>
        <p:txBody>
          <a:bodyPr/>
          <a:lstStyle>
            <a:lvl1pPr>
              <a:defRPr sz="18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F909EE-AC78-4CEF-BFA9-DF27FECE18B2}"/>
              </a:ext>
            </a:extLst>
          </p:cNvPr>
          <p:cNvSpPr>
            <a:spLocks noGrp="1"/>
          </p:cNvSpPr>
          <p:nvPr>
            <p:ph sz="half" idx="2" hasCustomPrompt="1"/>
          </p:nvPr>
        </p:nvSpPr>
        <p:spPr>
          <a:xfrm>
            <a:off x="4427220" y="1721248"/>
            <a:ext cx="3337560" cy="4222352"/>
          </a:xfrm>
        </p:spPr>
        <p:txBody>
          <a:bodyPr/>
          <a:lstStyle>
            <a:lvl1pPr>
              <a:defRPr sz="18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6F195B28-3034-43EE-B14B-101444C013B3}"/>
              </a:ext>
            </a:extLst>
          </p:cNvPr>
          <p:cNvSpPr>
            <a:spLocks noGrp="1"/>
          </p:cNvSpPr>
          <p:nvPr>
            <p:ph type="sldNum" sz="quarter" idx="12"/>
          </p:nvPr>
        </p:nvSpPr>
        <p:spPr/>
        <p:txBody>
          <a:bodyPr/>
          <a:lstStyle/>
          <a:p>
            <a:fld id="{FF33EA07-9897-48D0-83D1-77E6B61918ED}" type="slidenum">
              <a:rPr lang="en-US" smtClean="0"/>
              <a:t>‹#›</a:t>
            </a:fld>
            <a:endParaRPr lang="en-US"/>
          </a:p>
        </p:txBody>
      </p:sp>
      <p:sp>
        <p:nvSpPr>
          <p:cNvPr id="6" name="Text Placeholder 7">
            <a:extLst>
              <a:ext uri="{FF2B5EF4-FFF2-40B4-BE49-F238E27FC236}">
                <a16:creationId xmlns:a16="http://schemas.microsoft.com/office/drawing/2014/main" id="{7537AD75-4D53-4096-BA0F-CC35E4CBDEA8}"/>
              </a:ext>
            </a:extLst>
          </p:cNvPr>
          <p:cNvSpPr>
            <a:spLocks noGrp="1"/>
          </p:cNvSpPr>
          <p:nvPr>
            <p:ph type="body" sz="quarter" idx="13"/>
          </p:nvPr>
        </p:nvSpPr>
        <p:spPr>
          <a:xfrm>
            <a:off x="515938" y="254936"/>
            <a:ext cx="9313862" cy="365760"/>
          </a:xfrm>
        </p:spPr>
        <p:txBody>
          <a:bodyPr anchor="b"/>
          <a:lstStyle>
            <a:lvl1pPr marL="0" indent="0">
              <a:buNone/>
              <a:defRPr sz="1600" cap="all" spc="300" baseline="0">
                <a:solidFill>
                  <a:schemeClr val="accent1"/>
                </a:solidFill>
              </a:defRPr>
            </a:lvl1pPr>
          </a:lstStyle>
          <a:p>
            <a:pPr lvl="0"/>
            <a:r>
              <a:rPr lang="en-US"/>
              <a:t>Click to edit Master text styles</a:t>
            </a:r>
          </a:p>
        </p:txBody>
      </p:sp>
      <p:sp>
        <p:nvSpPr>
          <p:cNvPr id="8" name="Text Placeholder 7">
            <a:extLst>
              <a:ext uri="{FF2B5EF4-FFF2-40B4-BE49-F238E27FC236}">
                <a16:creationId xmlns:a16="http://schemas.microsoft.com/office/drawing/2014/main" id="{BC59AE0F-F463-4767-B058-1467530C1161}"/>
              </a:ext>
            </a:extLst>
          </p:cNvPr>
          <p:cNvSpPr>
            <a:spLocks noGrp="1"/>
          </p:cNvSpPr>
          <p:nvPr>
            <p:ph type="body" sz="quarter" idx="14" hasCustomPrompt="1"/>
          </p:nvPr>
        </p:nvSpPr>
        <p:spPr>
          <a:xfrm>
            <a:off x="515937" y="6002867"/>
            <a:ext cx="11153775" cy="590612"/>
          </a:xfrm>
        </p:spPr>
        <p:txBody>
          <a:bodyPr anchor="b"/>
          <a:lstStyle>
            <a:lvl1pPr marL="0" indent="0">
              <a:lnSpc>
                <a:spcPct val="100000"/>
              </a:lnSpc>
              <a:spcBef>
                <a:spcPts val="0"/>
              </a:spcBef>
              <a:spcAft>
                <a:spcPts val="600"/>
              </a:spcAft>
              <a:buNone/>
              <a:defRPr sz="1000" cap="none" spc="0" baseline="0">
                <a:solidFill>
                  <a:schemeClr val="tx1">
                    <a:lumMod val="60000"/>
                    <a:lumOff val="40000"/>
                  </a:schemeClr>
                </a:solidFill>
              </a:defRPr>
            </a:lvl1pPr>
          </a:lstStyle>
          <a:p>
            <a:pPr lvl="0"/>
            <a:r>
              <a:rPr lang="en-US"/>
              <a:t>Click to edit master text styles</a:t>
            </a:r>
          </a:p>
        </p:txBody>
      </p:sp>
      <p:sp>
        <p:nvSpPr>
          <p:cNvPr id="9" name="Content Placeholder 3">
            <a:extLst>
              <a:ext uri="{FF2B5EF4-FFF2-40B4-BE49-F238E27FC236}">
                <a16:creationId xmlns:a16="http://schemas.microsoft.com/office/drawing/2014/main" id="{69430173-5616-4F65-A97D-C5ABFB7E83C2}"/>
              </a:ext>
            </a:extLst>
          </p:cNvPr>
          <p:cNvSpPr>
            <a:spLocks noGrp="1"/>
          </p:cNvSpPr>
          <p:nvPr>
            <p:ph sz="half" idx="15" hasCustomPrompt="1"/>
          </p:nvPr>
        </p:nvSpPr>
        <p:spPr>
          <a:xfrm>
            <a:off x="8332153" y="1721248"/>
            <a:ext cx="3337560" cy="4222352"/>
          </a:xfrm>
        </p:spPr>
        <p:txBody>
          <a:bodyPr/>
          <a:lstStyle>
            <a:lvl1pPr>
              <a:defRPr sz="18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679803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5E19-378D-4CF9-970A-B9ACDD8A5CC2}"/>
              </a:ext>
            </a:extLst>
          </p:cNvPr>
          <p:cNvSpPr>
            <a:spLocks noGrp="1"/>
          </p:cNvSpPr>
          <p:nvPr userDrawn="1">
            <p:ph type="title"/>
          </p:nvPr>
        </p:nvSpPr>
        <p:spPr>
          <a:xfrm>
            <a:off x="519112" y="658885"/>
            <a:ext cx="11153775" cy="91440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46E3794-67D6-47B3-97BD-4402489DBF53}"/>
              </a:ext>
            </a:extLst>
          </p:cNvPr>
          <p:cNvSpPr>
            <a:spLocks noGrp="1"/>
          </p:cNvSpPr>
          <p:nvPr userDrawn="1">
            <p:ph type="body" idx="1"/>
          </p:nvPr>
        </p:nvSpPr>
        <p:spPr>
          <a:xfrm>
            <a:off x="515937" y="1687370"/>
            <a:ext cx="11153775" cy="4256229"/>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15B1E1C-BA1B-49D5-A665-4A50C6CBB2A8}"/>
              </a:ext>
            </a:extLst>
          </p:cNvPr>
          <p:cNvSpPr>
            <a:spLocks noGrp="1"/>
          </p:cNvSpPr>
          <p:nvPr userDrawn="1">
            <p:ph type="sldNum" sz="quarter" idx="4"/>
          </p:nvPr>
        </p:nvSpPr>
        <p:spPr>
          <a:xfrm>
            <a:off x="11277600" y="6284224"/>
            <a:ext cx="609600" cy="365125"/>
          </a:xfrm>
          <a:prstGeom prst="rect">
            <a:avLst/>
          </a:prstGeom>
        </p:spPr>
        <p:txBody>
          <a:bodyPr vert="horz" lIns="91440" tIns="45720" rIns="91440" bIns="45720" rtlCol="0" anchor="ctr"/>
          <a:lstStyle>
            <a:lvl1pPr algn="r">
              <a:defRPr sz="1000">
                <a:solidFill>
                  <a:schemeClr val="tx1"/>
                </a:solidFill>
              </a:defRPr>
            </a:lvl1pPr>
          </a:lstStyle>
          <a:p>
            <a:fld id="{FF33EA07-9897-48D0-83D1-77E6B61918ED}" type="slidenum">
              <a:rPr lang="en-US" smtClean="0"/>
              <a:pPr/>
              <a:t>‹#›</a:t>
            </a:fld>
            <a:endParaRPr lang="en-US"/>
          </a:p>
        </p:txBody>
      </p:sp>
      <p:pic>
        <p:nvPicPr>
          <p:cNvPr id="7" name="Picture 6" descr="A picture containing drawing, clock&#10;&#10;Description automatically generated">
            <a:extLst>
              <a:ext uri="{FF2B5EF4-FFF2-40B4-BE49-F238E27FC236}">
                <a16:creationId xmlns:a16="http://schemas.microsoft.com/office/drawing/2014/main" id="{AD6BD894-7F9C-4435-A56C-4AA801D5C0D1}"/>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539267" y="217908"/>
            <a:ext cx="1272749" cy="456269"/>
          </a:xfrm>
          <a:prstGeom prst="rect">
            <a:avLst/>
          </a:prstGeom>
        </p:spPr>
      </p:pic>
    </p:spTree>
    <p:custDataLst>
      <p:tags r:id="rId21"/>
    </p:custDataLst>
    <p:extLst>
      <p:ext uri="{BB962C8B-B14F-4D97-AF65-F5344CB8AC3E}">
        <p14:creationId xmlns:p14="http://schemas.microsoft.com/office/powerpoint/2010/main" val="2679392619"/>
      </p:ext>
    </p:extLst>
  </p:cSld>
  <p:clrMap bg1="lt1" tx1="dk1" bg2="lt2" tx2="dk2" accent1="accent1" accent2="accent2" accent3="accent3" accent4="accent4" accent5="accent5" accent6="accent6" hlink="hlink" folHlink="folHlink"/>
  <p:sldLayoutIdLst>
    <p:sldLayoutId id="2147483656" r:id="rId1"/>
    <p:sldLayoutId id="2147483650" r:id="rId2"/>
    <p:sldLayoutId id="2147483654" r:id="rId3"/>
    <p:sldLayoutId id="2147483652" r:id="rId4"/>
    <p:sldLayoutId id="2147483680" r:id="rId5"/>
    <p:sldLayoutId id="2147483681" r:id="rId6"/>
    <p:sldLayoutId id="2147483658" r:id="rId7"/>
    <p:sldLayoutId id="2147483659" r:id="rId8"/>
    <p:sldLayoutId id="2147483660" r:id="rId9"/>
    <p:sldLayoutId id="2147483661" r:id="rId10"/>
    <p:sldLayoutId id="2147483662" r:id="rId11"/>
    <p:sldLayoutId id="2147483673" r:id="rId12"/>
    <p:sldLayoutId id="2147483674" r:id="rId13"/>
    <p:sldLayoutId id="2147483675" r:id="rId14"/>
    <p:sldLayoutId id="2147483655" r:id="rId15"/>
    <p:sldLayoutId id="2147483663" r:id="rId16"/>
    <p:sldLayoutId id="2147483664" r:id="rId17"/>
    <p:sldLayoutId id="2147483665" r:id="rId18"/>
    <p:sldLayoutId id="2147483666" r:id="rId19"/>
  </p:sldLayoutIdLs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600"/>
        </a:spcBef>
        <a:buClr>
          <a:schemeClr val="tx1"/>
        </a:buClr>
        <a:buSzPct val="85000"/>
        <a:buFont typeface="Wingdings 2" panose="05020102010507070707" pitchFamily="18" charset="2"/>
        <a:buChar char=""/>
        <a:defRPr sz="28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Font typeface="Wingdings 2" panose="05020102010507070707" pitchFamily="18" charset="2"/>
        <a:buChar char=""/>
        <a:defRPr sz="20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Font typeface="Wingdings 2" panose="05020102010507070707" pitchFamily="18" charset="2"/>
        <a:buChar char=""/>
        <a:defRPr sz="20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Font typeface="Wingdings 2" panose="05020102010507070707" pitchFamily="18" charset="2"/>
        <a:buChar char=""/>
        <a:defRPr sz="20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61">
          <p15:clr>
            <a:srgbClr val="F26B43"/>
          </p15:clr>
        </p15:guide>
        <p15:guide id="2" pos="3840">
          <p15:clr>
            <a:srgbClr val="F26B43"/>
          </p15:clr>
        </p15:guide>
        <p15:guide id="3" pos="325">
          <p15:clr>
            <a:srgbClr val="F26B43"/>
          </p15:clr>
        </p15:guide>
        <p15:guide id="4" pos="384">
          <p15:clr>
            <a:srgbClr val="F26B43"/>
          </p15:clr>
        </p15:guide>
        <p15:guide id="5" pos="7296">
          <p15:clr>
            <a:srgbClr val="F26B43"/>
          </p15:clr>
        </p15:guide>
        <p15:guide id="6" pos="7351">
          <p15:clr>
            <a:srgbClr val="F26B43"/>
          </p15:clr>
        </p15:guide>
        <p15:guide id="7" orient="horz" pos="3744">
          <p15:clr>
            <a:srgbClr val="F26B43"/>
          </p15:clr>
        </p15:guide>
        <p15:guide id="8" orient="horz" pos="1152">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tags" Target="../tags/tag31.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32.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tags" Target="../tags/tag33.xml"/><Relationship Id="rId6" Type="http://schemas.openxmlformats.org/officeDocument/2006/relationships/image" Target="../media/image19.png"/><Relationship Id="rId5" Type="http://schemas.openxmlformats.org/officeDocument/2006/relationships/image" Target="../media/image18.png"/><Relationship Id="rId4" Type="http://schemas.microsoft.com/office/2018/10/relationships/comments" Target="../comments/modernComment_255_EF075DA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34.xml"/><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tags" Target="../tags/tag35.xml"/><Relationship Id="rId5" Type="http://schemas.openxmlformats.org/officeDocument/2006/relationships/image" Target="../media/image20.png"/><Relationship Id="rId4" Type="http://schemas.microsoft.com/office/2018/10/relationships/comments" Target="../comments/modernComment_252_8BC85BCA.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36.xml"/><Relationship Id="rId5" Type="http://schemas.openxmlformats.org/officeDocument/2006/relationships/image" Target="../media/image21.png"/><Relationship Id="rId4" Type="http://schemas.microsoft.com/office/2018/10/relationships/comments" Target="../comments/modernComment_253_9EB9276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37.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4.svg"/><Relationship Id="rId2" Type="http://schemas.openxmlformats.org/officeDocument/2006/relationships/slideLayout" Target="../slideLayouts/slideLayout11.xml"/><Relationship Id="rId1" Type="http://schemas.openxmlformats.org/officeDocument/2006/relationships/tags" Target="../tags/tag38.xml"/><Relationship Id="rId6" Type="http://schemas.openxmlformats.org/officeDocument/2006/relationships/image" Target="../media/image23.png"/><Relationship Id="rId5" Type="http://schemas.openxmlformats.org/officeDocument/2006/relationships/image" Target="../media/image22.png"/><Relationship Id="rId4" Type="http://schemas.microsoft.com/office/2018/10/relationships/comments" Target="../comments/modernComment_261_DFBC6DAD.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notesSlide" Target="../notesSlides/notesSlide18.xml"/><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slideLayout" Target="../slideLayouts/slideLayout11.xml"/><Relationship Id="rId1" Type="http://schemas.openxmlformats.org/officeDocument/2006/relationships/tags" Target="../tags/tag39.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40.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tags" Target="../tags/tag23.xml"/><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ags" Target="../tags/tag41.xml"/><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tags" Target="../tags/tag4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4.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tags" Target="../tags/tag25.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2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6.xml"/><Relationship Id="rId7" Type="http://schemas.openxmlformats.org/officeDocument/2006/relationships/image" Target="../media/image10.svg"/><Relationship Id="rId2" Type="http://schemas.openxmlformats.org/officeDocument/2006/relationships/slideLayout" Target="../slideLayouts/slideLayout11.xml"/><Relationship Id="rId1" Type="http://schemas.openxmlformats.org/officeDocument/2006/relationships/tags" Target="../tags/tag27.xml"/><Relationship Id="rId6" Type="http://schemas.openxmlformats.org/officeDocument/2006/relationships/image" Target="../media/image9.png"/><Relationship Id="rId5" Type="http://schemas.openxmlformats.org/officeDocument/2006/relationships/image" Target="../media/image8.jpeg"/><Relationship Id="rId4" Type="http://schemas.microsoft.com/office/2018/10/relationships/comments" Target="../comments/modernComment_110_14AB2745.xml"/><Relationship Id="rId9"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28.xml"/><Relationship Id="rId5" Type="http://schemas.openxmlformats.org/officeDocument/2006/relationships/image" Target="../media/image13.png"/><Relationship Id="rId4" Type="http://schemas.microsoft.com/office/2018/10/relationships/comments" Target="../comments/modernComment_111_DD24695F.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29.xml"/><Relationship Id="rId5" Type="http://schemas.openxmlformats.org/officeDocument/2006/relationships/image" Target="../media/image14.png"/><Relationship Id="rId4" Type="http://schemas.microsoft.com/office/2018/10/relationships/comments" Target="../comments/modernComment_265_1A74C60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3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741714" y="1910387"/>
            <a:ext cx="7997372" cy="2037758"/>
          </a:xfrm>
        </p:spPr>
        <p:txBody>
          <a:bodyPr/>
          <a:lstStyle/>
          <a:p>
            <a:r>
              <a:rPr lang="en-US" sz="4500" dirty="0">
                <a:latin typeface="Poppins"/>
              </a:rPr>
              <a:t>Understanding Operational Risk: Analysis on LEL &amp; H₂S Exposure Incidents</a:t>
            </a:r>
            <a:endParaRPr lang="en-US" sz="4500" dirty="0">
              <a:cs typeface="Arial"/>
            </a:endParaRPr>
          </a:p>
        </p:txBody>
      </p:sp>
      <p:sp>
        <p:nvSpPr>
          <p:cNvPr id="14" name="Subtitle 13">
            <a:extLst>
              <a:ext uri="{FF2B5EF4-FFF2-40B4-BE49-F238E27FC236}">
                <a16:creationId xmlns:a16="http://schemas.microsoft.com/office/drawing/2014/main" id="{3F48CAD5-6F0B-4186-BFC8-99FA54BC16B6}"/>
              </a:ext>
            </a:extLst>
          </p:cNvPr>
          <p:cNvSpPr>
            <a:spLocks noGrp="1"/>
          </p:cNvSpPr>
          <p:nvPr>
            <p:ph type="subTitle" idx="1"/>
          </p:nvPr>
        </p:nvSpPr>
        <p:spPr>
          <a:xfrm>
            <a:off x="1741714" y="3948145"/>
            <a:ext cx="4942865" cy="886613"/>
          </a:xfrm>
        </p:spPr>
        <p:txBody>
          <a:bodyPr vert="horz" lIns="91440" tIns="45720" rIns="91440" bIns="45720" rtlCol="0" anchor="t">
            <a:noAutofit/>
          </a:bodyPr>
          <a:lstStyle/>
          <a:p>
            <a:r>
              <a:rPr lang="en-US" dirty="0">
                <a:latin typeface="Poppins"/>
                <a:cs typeface="Poppins"/>
              </a:rPr>
              <a:t>By: Thomas Nguyen</a:t>
            </a:r>
          </a:p>
          <a:p>
            <a:r>
              <a:rPr lang="en-US" dirty="0">
                <a:latin typeface="Poppins"/>
                <a:cs typeface="Poppins"/>
              </a:rPr>
              <a:t>(EH&amp;S Data &amp; Analytics Intern)</a:t>
            </a:r>
          </a:p>
        </p:txBody>
      </p:sp>
    </p:spTree>
    <p:custDataLst>
      <p:tags r:id="rId1"/>
    </p:custDataLst>
    <p:extLst>
      <p:ext uri="{BB962C8B-B14F-4D97-AF65-F5344CB8AC3E}">
        <p14:creationId xmlns:p14="http://schemas.microsoft.com/office/powerpoint/2010/main" val="3298483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482" y="696839"/>
            <a:ext cx="6167830" cy="982643"/>
          </a:xfrm>
        </p:spPr>
        <p:txBody>
          <a:bodyPr/>
          <a:lstStyle/>
          <a:p>
            <a:r>
              <a:rPr lang="en-US" sz="3000" b="1" dirty="0">
                <a:latin typeface="Poppins"/>
                <a:cs typeface="Poppins"/>
              </a:rPr>
              <a:t>Email Format and Power App </a:t>
            </a:r>
          </a:p>
        </p:txBody>
      </p:sp>
      <p:sp>
        <p:nvSpPr>
          <p:cNvPr id="4" name="Slide Number Placeholder 3">
            <a:extLst>
              <a:ext uri="{FF2B5EF4-FFF2-40B4-BE49-F238E27FC236}">
                <a16:creationId xmlns:a16="http://schemas.microsoft.com/office/drawing/2014/main" id="{3BA9943D-A8AE-454D-A4C2-3FDC37BEC500}"/>
              </a:ext>
            </a:extLst>
          </p:cNvPr>
          <p:cNvSpPr>
            <a:spLocks noGrp="1"/>
          </p:cNvSpPr>
          <p:nvPr>
            <p:ph type="sldNum" sz="quarter" idx="12"/>
          </p:nvPr>
        </p:nvSpPr>
        <p:spPr/>
        <p:txBody>
          <a:bodyPr/>
          <a:lstStyle/>
          <a:p>
            <a:fld id="{6EEFD2D6-1C8F-49EC-8F31-DAEFA9025994}" type="slidenum">
              <a:rPr lang="en-US" sz="1300" smtClean="0"/>
              <a:pPr/>
              <a:t>10</a:t>
            </a:fld>
            <a:endParaRPr lang="en-US" sz="1300"/>
          </a:p>
        </p:txBody>
      </p:sp>
      <p:sp>
        <p:nvSpPr>
          <p:cNvPr id="10" name="Text Placeholder 9">
            <a:extLst>
              <a:ext uri="{FF2B5EF4-FFF2-40B4-BE49-F238E27FC236}">
                <a16:creationId xmlns:a16="http://schemas.microsoft.com/office/drawing/2014/main" id="{D275024C-C2CF-44E8-A91F-A580806D3D4A}"/>
              </a:ext>
            </a:extLst>
          </p:cNvPr>
          <p:cNvSpPr>
            <a:spLocks noGrp="1"/>
          </p:cNvSpPr>
          <p:nvPr>
            <p:ph type="body" sz="quarter" idx="13"/>
          </p:nvPr>
        </p:nvSpPr>
        <p:spPr>
          <a:xfrm>
            <a:off x="344482" y="254935"/>
            <a:ext cx="9313862" cy="365760"/>
          </a:xfrm>
        </p:spPr>
        <p:txBody>
          <a:bodyPr/>
          <a:lstStyle/>
          <a:p>
            <a:r>
              <a:rPr lang="en-US" b="1">
                <a:cs typeface="Arial"/>
              </a:rPr>
              <a:t>PROJECT BACKGROUND</a:t>
            </a:r>
            <a:endParaRPr lang="en-US">
              <a:cs typeface="Arial"/>
            </a:endParaRPr>
          </a:p>
        </p:txBody>
      </p:sp>
      <p:sp>
        <p:nvSpPr>
          <p:cNvPr id="12" name="Text Placeholder 11">
            <a:extLst>
              <a:ext uri="{FF2B5EF4-FFF2-40B4-BE49-F238E27FC236}">
                <a16:creationId xmlns:a16="http://schemas.microsoft.com/office/drawing/2014/main" id="{BCDB63AB-BBBD-4329-A0AA-D4C328D3F68C}"/>
              </a:ext>
            </a:extLst>
          </p:cNvPr>
          <p:cNvSpPr>
            <a:spLocks noGrp="1"/>
          </p:cNvSpPr>
          <p:nvPr>
            <p:ph type="body" sz="quarter" idx="14"/>
          </p:nvPr>
        </p:nvSpPr>
        <p:spPr>
          <a:xfrm>
            <a:off x="515938" y="6190634"/>
            <a:ext cx="11137329" cy="321994"/>
          </a:xfrm>
        </p:spPr>
        <p:txBody>
          <a:bodyPr/>
          <a:lstStyle/>
          <a:p>
            <a:r>
              <a:rPr lang="en-US" sz="1300">
                <a:cs typeface="Arial"/>
              </a:rPr>
              <a:t>Sources: Power Automate, Power App, and MS SQL Server </a:t>
            </a:r>
            <a:endParaRPr lang="en-US" sz="1300"/>
          </a:p>
        </p:txBody>
      </p:sp>
      <p:sp>
        <p:nvSpPr>
          <p:cNvPr id="8" name="Title 1">
            <a:extLst>
              <a:ext uri="{FF2B5EF4-FFF2-40B4-BE49-F238E27FC236}">
                <a16:creationId xmlns:a16="http://schemas.microsoft.com/office/drawing/2014/main" id="{B82C4689-0CB9-CCD0-0562-8A8ABD114BCB}"/>
              </a:ext>
            </a:extLst>
          </p:cNvPr>
          <p:cNvSpPr txBox="1">
            <a:spLocks/>
          </p:cNvSpPr>
          <p:nvPr/>
        </p:nvSpPr>
        <p:spPr>
          <a:xfrm>
            <a:off x="344482" y="1291042"/>
            <a:ext cx="5906416" cy="15421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285750" indent="-285750">
              <a:buFont typeface="Arial" panose="020B0604020202020204" pitchFamily="34" charset="0"/>
              <a:buChar char="•"/>
            </a:pPr>
            <a:endParaRPr lang="en-US" sz="1800">
              <a:latin typeface="Poppins"/>
              <a:cs typeface="Poppins"/>
            </a:endParaRPr>
          </a:p>
        </p:txBody>
      </p:sp>
      <p:pic>
        <p:nvPicPr>
          <p:cNvPr id="6" name="Picture 5">
            <a:extLst>
              <a:ext uri="{FF2B5EF4-FFF2-40B4-BE49-F238E27FC236}">
                <a16:creationId xmlns:a16="http://schemas.microsoft.com/office/drawing/2014/main" id="{68BFA352-2989-4897-0370-FD5A6B92D404}"/>
              </a:ext>
            </a:extLst>
          </p:cNvPr>
          <p:cNvPicPr>
            <a:picLocks noChangeAspect="1"/>
          </p:cNvPicPr>
          <p:nvPr/>
        </p:nvPicPr>
        <p:blipFill>
          <a:blip r:embed="rId4"/>
          <a:stretch>
            <a:fillRect/>
          </a:stretch>
        </p:blipFill>
        <p:spPr>
          <a:xfrm>
            <a:off x="5502729" y="1726153"/>
            <a:ext cx="5774871" cy="3405693"/>
          </a:xfrm>
          <a:prstGeom prst="rect">
            <a:avLst/>
          </a:prstGeom>
        </p:spPr>
      </p:pic>
      <p:pic>
        <p:nvPicPr>
          <p:cNvPr id="9" name="Picture 8">
            <a:extLst>
              <a:ext uri="{FF2B5EF4-FFF2-40B4-BE49-F238E27FC236}">
                <a16:creationId xmlns:a16="http://schemas.microsoft.com/office/drawing/2014/main" id="{4485A497-1193-C4CE-9F8F-898144C71837}"/>
              </a:ext>
            </a:extLst>
          </p:cNvPr>
          <p:cNvPicPr>
            <a:picLocks noChangeAspect="1"/>
          </p:cNvPicPr>
          <p:nvPr/>
        </p:nvPicPr>
        <p:blipFill>
          <a:blip r:embed="rId5"/>
          <a:stretch>
            <a:fillRect/>
          </a:stretch>
        </p:blipFill>
        <p:spPr>
          <a:xfrm>
            <a:off x="714197" y="1562642"/>
            <a:ext cx="4418817" cy="3732716"/>
          </a:xfrm>
          <a:prstGeom prst="rect">
            <a:avLst/>
          </a:prstGeom>
        </p:spPr>
      </p:pic>
    </p:spTree>
    <p:custDataLst>
      <p:tags r:id="rId1"/>
    </p:custDataLst>
    <p:extLst>
      <p:ext uri="{BB962C8B-B14F-4D97-AF65-F5344CB8AC3E}">
        <p14:creationId xmlns:p14="http://schemas.microsoft.com/office/powerpoint/2010/main" val="3067704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D530097-0765-4DF3-A656-4288BBFC84A8}"/>
              </a:ext>
            </a:extLst>
          </p:cNvPr>
          <p:cNvSpPr>
            <a:spLocks noGrp="1"/>
          </p:cNvSpPr>
          <p:nvPr>
            <p:ph type="pic" sz="quarter" idx="13"/>
          </p:nvPr>
        </p:nvSpPr>
        <p:spPr>
          <a:solidFill>
            <a:srgbClr val="006B83"/>
          </a:solidFill>
        </p:spPr>
        <p:txBody>
          <a:bodyPr/>
          <a:lstStyle/>
          <a:p>
            <a:endParaRPr lang="en-US"/>
          </a:p>
        </p:txBody>
      </p:sp>
      <p:sp>
        <p:nvSpPr>
          <p:cNvPr id="8" name="Title 7"/>
          <p:cNvSpPr>
            <a:spLocks noGrp="1"/>
          </p:cNvSpPr>
          <p:nvPr>
            <p:ph type="title"/>
          </p:nvPr>
        </p:nvSpPr>
        <p:spPr>
          <a:xfrm>
            <a:off x="1175695" y="2264394"/>
            <a:ext cx="4241257" cy="1500187"/>
          </a:xfrm>
        </p:spPr>
        <p:txBody>
          <a:bodyPr/>
          <a:lstStyle/>
          <a:p>
            <a:r>
              <a:rPr lang="en-US" b="1">
                <a:latin typeface="Poppins"/>
                <a:cs typeface="Poppins"/>
              </a:rPr>
              <a:t>Profiling Tasks</a:t>
            </a:r>
            <a:endParaRPr lang="en-US"/>
          </a:p>
        </p:txBody>
      </p:sp>
      <p:sp>
        <p:nvSpPr>
          <p:cNvPr id="9" name="Subtitle 8"/>
          <p:cNvSpPr>
            <a:spLocks noGrp="1"/>
          </p:cNvSpPr>
          <p:nvPr>
            <p:ph type="body" idx="1"/>
          </p:nvPr>
        </p:nvSpPr>
        <p:spPr>
          <a:xfrm>
            <a:off x="1175695" y="3795785"/>
            <a:ext cx="4241257" cy="1500187"/>
          </a:xfrm>
        </p:spPr>
        <p:txBody>
          <a:bodyPr vert="horz" lIns="91440" tIns="45720" rIns="91440" bIns="45720" rtlCol="0" anchor="t">
            <a:noAutofit/>
          </a:bodyPr>
          <a:lstStyle/>
          <a:p>
            <a:r>
              <a:rPr lang="en-US">
                <a:latin typeface="Poppins"/>
                <a:cs typeface="Poppins"/>
              </a:rPr>
              <a:t>Profiling Tasks using Task Labeled Data </a:t>
            </a:r>
            <a:endParaRPr lang="en-US"/>
          </a:p>
        </p:txBody>
      </p:sp>
      <p:pic>
        <p:nvPicPr>
          <p:cNvPr id="16" name="Picture Placeholder 8" descr="A tree with a mountain in the background&#10;&#10;Description automatically generated">
            <a:extLst>
              <a:ext uri="{FF2B5EF4-FFF2-40B4-BE49-F238E27FC236}">
                <a16:creationId xmlns:a16="http://schemas.microsoft.com/office/drawing/2014/main" id="{0603CC1A-5ED5-4C59-A488-82933AD8FE64}"/>
              </a:ext>
            </a:extLst>
          </p:cNvPr>
          <p:cNvPicPr>
            <a:picLocks noGrp="1" noChangeAspect="1"/>
          </p:cNvPicPr>
          <p:nvPr>
            <p:ph type="pic" sz="quarter" idx="10"/>
          </p:nvPr>
        </p:nvPicPr>
        <p:blipFill rotWithShape="1">
          <a:blip r:embed="rId4"/>
          <a:srcRect l="10528" t="6055" r="12909" b="18250"/>
          <a:stretch/>
        </p:blipFill>
        <p:spPr>
          <a:xfrm>
            <a:off x="4076849" y="2233190"/>
            <a:ext cx="7625756" cy="4624810"/>
          </a:xfrm>
        </p:spPr>
      </p:pic>
      <p:sp>
        <p:nvSpPr>
          <p:cNvPr id="11" name="Slide Number Placeholder 10">
            <a:extLst>
              <a:ext uri="{FF2B5EF4-FFF2-40B4-BE49-F238E27FC236}">
                <a16:creationId xmlns:a16="http://schemas.microsoft.com/office/drawing/2014/main" id="{211DB951-C33A-41E9-BA61-55A265327F19}"/>
              </a:ext>
            </a:extLst>
          </p:cNvPr>
          <p:cNvSpPr>
            <a:spLocks noGrp="1"/>
          </p:cNvSpPr>
          <p:nvPr>
            <p:ph type="sldNum" sz="quarter" idx="11"/>
          </p:nvPr>
        </p:nvSpPr>
        <p:spPr/>
        <p:txBody>
          <a:bodyPr/>
          <a:lstStyle/>
          <a:p>
            <a:fld id="{FF33EA07-9897-48D0-83D1-77E6B61918ED}" type="slidenum">
              <a:rPr lang="en-US" smtClean="0"/>
              <a:pPr/>
              <a:t>11</a:t>
            </a:fld>
            <a:endParaRPr lang="en-US"/>
          </a:p>
        </p:txBody>
      </p:sp>
      <p:sp>
        <p:nvSpPr>
          <p:cNvPr id="2" name="Rectangle 1">
            <a:extLst>
              <a:ext uri="{FF2B5EF4-FFF2-40B4-BE49-F238E27FC236}">
                <a16:creationId xmlns:a16="http://schemas.microsoft.com/office/drawing/2014/main" id="{0FCEF546-1E90-4203-ACC4-FCC6E443EECA}"/>
              </a:ext>
            </a:extLst>
          </p:cNvPr>
          <p:cNvSpPr/>
          <p:nvPr/>
        </p:nvSpPr>
        <p:spPr>
          <a:xfrm>
            <a:off x="0" y="0"/>
            <a:ext cx="3968496" cy="429768"/>
          </a:xfrm>
          <a:prstGeom prst="rect">
            <a:avLst/>
          </a:prstGeom>
          <a:solidFill>
            <a:srgbClr val="006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75860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64709" y="713474"/>
            <a:ext cx="11104437" cy="618371"/>
          </a:xfrm>
        </p:spPr>
        <p:txBody>
          <a:bodyPr anchor="t">
            <a:normAutofit/>
          </a:bodyPr>
          <a:lstStyle/>
          <a:p>
            <a:r>
              <a:rPr lang="en-US" sz="2800" b="1">
                <a:latin typeface="Poppins"/>
                <a:cs typeface="Poppins"/>
              </a:rPr>
              <a:t>Task Profiles</a:t>
            </a:r>
            <a:endParaRPr lang="en-US" sz="2800">
              <a:cs typeface="Arial"/>
            </a:endParaRPr>
          </a:p>
        </p:txBody>
      </p:sp>
      <p:sp>
        <p:nvSpPr>
          <p:cNvPr id="7" name="Slide Number Placeholder 6">
            <a:extLst>
              <a:ext uri="{FF2B5EF4-FFF2-40B4-BE49-F238E27FC236}">
                <a16:creationId xmlns:a16="http://schemas.microsoft.com/office/drawing/2014/main" id="{E66D8954-3317-4CB0-AF7A-0E933C1D683C}"/>
              </a:ext>
            </a:extLst>
          </p:cNvPr>
          <p:cNvSpPr>
            <a:spLocks noGrp="1"/>
          </p:cNvSpPr>
          <p:nvPr>
            <p:ph type="sldNum" sz="quarter" idx="12"/>
          </p:nvPr>
        </p:nvSpPr>
        <p:spPr>
          <a:xfrm>
            <a:off x="11276557" y="6422489"/>
            <a:ext cx="609600" cy="365125"/>
          </a:xfrm>
        </p:spPr>
        <p:txBody>
          <a:bodyPr anchor="ctr">
            <a:normAutofit/>
          </a:bodyPr>
          <a:lstStyle/>
          <a:p>
            <a:pPr>
              <a:spcAft>
                <a:spcPts val="600"/>
              </a:spcAft>
            </a:pPr>
            <a:fld id="{6EEFD2D6-1C8F-49EC-8F31-DAEFA9025994}" type="slidenum">
              <a:rPr lang="en-US" sz="1300" smtClean="0"/>
              <a:pPr>
                <a:spcAft>
                  <a:spcPts val="600"/>
                </a:spcAft>
              </a:pPr>
              <a:t>12</a:t>
            </a:fld>
            <a:endParaRPr lang="en-US" sz="1300"/>
          </a:p>
        </p:txBody>
      </p:sp>
      <p:sp>
        <p:nvSpPr>
          <p:cNvPr id="12" name="Text Placeholder 11">
            <a:extLst>
              <a:ext uri="{FF2B5EF4-FFF2-40B4-BE49-F238E27FC236}">
                <a16:creationId xmlns:a16="http://schemas.microsoft.com/office/drawing/2014/main" id="{8BDEDE26-1AC3-4CBB-A4F8-144D185B88DA}"/>
              </a:ext>
            </a:extLst>
          </p:cNvPr>
          <p:cNvSpPr>
            <a:spLocks noGrp="1"/>
          </p:cNvSpPr>
          <p:nvPr>
            <p:ph type="body" sz="quarter" idx="13"/>
          </p:nvPr>
        </p:nvSpPr>
        <p:spPr>
          <a:xfrm>
            <a:off x="264709" y="262196"/>
            <a:ext cx="9313862" cy="365760"/>
          </a:xfrm>
        </p:spPr>
        <p:txBody>
          <a:bodyPr anchor="b">
            <a:normAutofit/>
          </a:bodyPr>
          <a:lstStyle/>
          <a:p>
            <a:r>
              <a:rPr lang="en-US"/>
              <a:t>Profiling tasks</a:t>
            </a:r>
          </a:p>
        </p:txBody>
      </p:sp>
      <p:sp>
        <p:nvSpPr>
          <p:cNvPr id="14347" name="Text Placeholder 6">
            <a:extLst>
              <a:ext uri="{FF2B5EF4-FFF2-40B4-BE49-F238E27FC236}">
                <a16:creationId xmlns:a16="http://schemas.microsoft.com/office/drawing/2014/main" id="{1DF56BE0-5168-5672-EB4C-844F2A6C0F04}"/>
              </a:ext>
            </a:extLst>
          </p:cNvPr>
          <p:cNvSpPr>
            <a:spLocks noGrp="1"/>
          </p:cNvSpPr>
          <p:nvPr>
            <p:ph type="body" sz="quarter" idx="14"/>
          </p:nvPr>
        </p:nvSpPr>
        <p:spPr>
          <a:xfrm>
            <a:off x="527396" y="6370081"/>
            <a:ext cx="11134410" cy="349373"/>
          </a:xfrm>
        </p:spPr>
        <p:txBody>
          <a:bodyPr/>
          <a:lstStyle/>
          <a:p>
            <a:r>
              <a:rPr lang="en-US" sz="1300" dirty="0">
                <a:cs typeface="Arial"/>
              </a:rPr>
              <a:t>Created Using </a:t>
            </a:r>
          </a:p>
          <a:p>
            <a:r>
              <a:rPr lang="en-US" sz="1300" dirty="0">
                <a:cs typeface="Arial"/>
              </a:rPr>
              <a:t>Pandas and Matplotlib in Python</a:t>
            </a:r>
            <a:endParaRPr lang="en-US" sz="1300" dirty="0"/>
          </a:p>
        </p:txBody>
      </p:sp>
      <p:sp>
        <p:nvSpPr>
          <p:cNvPr id="11" name="Content Placeholder 4">
            <a:extLst>
              <a:ext uri="{FF2B5EF4-FFF2-40B4-BE49-F238E27FC236}">
                <a16:creationId xmlns:a16="http://schemas.microsoft.com/office/drawing/2014/main" id="{AD5933BA-4F8D-015C-D2EA-ADA0FCE4B2F0}"/>
              </a:ext>
            </a:extLst>
          </p:cNvPr>
          <p:cNvSpPr txBox="1">
            <a:spLocks/>
          </p:cNvSpPr>
          <p:nvPr/>
        </p:nvSpPr>
        <p:spPr>
          <a:xfrm>
            <a:off x="290203" y="4027875"/>
            <a:ext cx="1910958" cy="332142"/>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600"/>
              </a:spcBef>
              <a:buClr>
                <a:schemeClr val="tx1"/>
              </a:buClr>
              <a:buSzPct val="85000"/>
              <a:buFont typeface="Wingdings 2" panose="05020102010507070707" pitchFamily="18" charset="2"/>
              <a:buChar char=""/>
              <a:defRPr sz="18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p:txBody>
      </p:sp>
      <p:sp>
        <p:nvSpPr>
          <p:cNvPr id="3" name="Content Placeholder 4">
            <a:extLst>
              <a:ext uri="{FF2B5EF4-FFF2-40B4-BE49-F238E27FC236}">
                <a16:creationId xmlns:a16="http://schemas.microsoft.com/office/drawing/2014/main" id="{57514441-D328-F215-C986-7013FE35783A}"/>
              </a:ext>
            </a:extLst>
          </p:cNvPr>
          <p:cNvSpPr txBox="1">
            <a:spLocks/>
          </p:cNvSpPr>
          <p:nvPr/>
        </p:nvSpPr>
        <p:spPr>
          <a:xfrm>
            <a:off x="527396" y="1365944"/>
            <a:ext cx="5792297" cy="1412589"/>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600"/>
              </a:spcBef>
              <a:buClr>
                <a:schemeClr val="tx1"/>
              </a:buClr>
              <a:buSzPct val="85000"/>
              <a:buFont typeface="Wingdings 2" panose="05020102010507070707" pitchFamily="18" charset="2"/>
              <a:buChar char=""/>
              <a:defRPr sz="18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a:latin typeface="Poppins"/>
              <a:cs typeface="Arial" panose="020B0604020202020204"/>
            </a:endParaRPr>
          </a:p>
          <a:p>
            <a:endParaRPr lang="en-US" sz="1400">
              <a:latin typeface="Poppins"/>
              <a:cs typeface="Arial" panose="020B0604020202020204"/>
            </a:endParaRPr>
          </a:p>
          <a:p>
            <a:endParaRPr lang="en-US" sz="1400">
              <a:latin typeface="Poppins"/>
              <a:cs typeface="Arial" panose="020B0604020202020204"/>
            </a:endParaRPr>
          </a:p>
        </p:txBody>
      </p:sp>
      <p:sp>
        <p:nvSpPr>
          <p:cNvPr id="4" name="Content Placeholder 4">
            <a:extLst>
              <a:ext uri="{FF2B5EF4-FFF2-40B4-BE49-F238E27FC236}">
                <a16:creationId xmlns:a16="http://schemas.microsoft.com/office/drawing/2014/main" id="{5D474655-F938-DB63-8366-EDD74376F918}"/>
              </a:ext>
            </a:extLst>
          </p:cNvPr>
          <p:cNvSpPr txBox="1">
            <a:spLocks/>
          </p:cNvSpPr>
          <p:nvPr/>
        </p:nvSpPr>
        <p:spPr>
          <a:xfrm>
            <a:off x="527395" y="2899323"/>
            <a:ext cx="5939601" cy="1412589"/>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600"/>
              </a:spcBef>
              <a:buClr>
                <a:schemeClr val="tx1"/>
              </a:buClr>
              <a:buSzPct val="85000"/>
              <a:buFont typeface="Wingdings 2" panose="05020102010507070707" pitchFamily="18" charset="2"/>
              <a:buChar char=""/>
              <a:defRPr sz="18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2" panose="05020102010507070707" pitchFamily="18" charset="2"/>
              <a:buNone/>
            </a:pPr>
            <a:r>
              <a:rPr lang="en-US" sz="1400">
                <a:latin typeface="Poppins"/>
                <a:cs typeface="Arial" panose="020B0604020202020204"/>
              </a:rPr>
              <a:t>.</a:t>
            </a:r>
          </a:p>
          <a:p>
            <a:endParaRPr lang="en-US" sz="1400">
              <a:latin typeface="Poppins"/>
              <a:cs typeface="Arial" panose="020B0604020202020204"/>
            </a:endParaRPr>
          </a:p>
          <a:p>
            <a:endParaRPr lang="en-US" sz="1400">
              <a:latin typeface="Poppins"/>
              <a:cs typeface="Arial" panose="020B0604020202020204"/>
            </a:endParaRPr>
          </a:p>
        </p:txBody>
      </p:sp>
      <p:sp>
        <p:nvSpPr>
          <p:cNvPr id="13" name="TextBox 12">
            <a:extLst>
              <a:ext uri="{FF2B5EF4-FFF2-40B4-BE49-F238E27FC236}">
                <a16:creationId xmlns:a16="http://schemas.microsoft.com/office/drawing/2014/main" id="{C164CA27-B258-CC12-392A-B186979BDF1A}"/>
              </a:ext>
            </a:extLst>
          </p:cNvPr>
          <p:cNvSpPr txBox="1"/>
          <p:nvPr/>
        </p:nvSpPr>
        <p:spPr>
          <a:xfrm>
            <a:off x="357274" y="1221496"/>
            <a:ext cx="5515033" cy="1323439"/>
          </a:xfrm>
          <a:prstGeom prst="rect">
            <a:avLst/>
          </a:prstGeom>
          <a:noFill/>
        </p:spPr>
        <p:txBody>
          <a:bodyPr wrap="square" lIns="91440" tIns="45720" rIns="91440" bIns="45720" anchor="t">
            <a:spAutoFit/>
          </a:bodyPr>
          <a:lstStyle/>
          <a:p>
            <a:r>
              <a:rPr lang="en-US" sz="1600" b="1" dirty="0">
                <a:latin typeface="Poppins"/>
                <a:cs typeface="Poppins"/>
              </a:rPr>
              <a:t>Number of Reported LEL Events</a:t>
            </a:r>
          </a:p>
          <a:p>
            <a:pPr marL="285750" indent="-285750">
              <a:buFont typeface="Arial" panose="020B0604020202020204" pitchFamily="34" charset="0"/>
              <a:buChar char="•"/>
            </a:pPr>
            <a:r>
              <a:rPr lang="en-US" sz="1600" dirty="0">
                <a:latin typeface="Poppins"/>
                <a:cs typeface="Poppins"/>
              </a:rPr>
              <a:t>Purging and pigging have the highest number of reported events</a:t>
            </a:r>
          </a:p>
          <a:p>
            <a:pPr marL="285750" indent="-285750">
              <a:buFont typeface="Arial" panose="020B0604020202020204" pitchFamily="34" charset="0"/>
              <a:buChar char="•"/>
            </a:pPr>
            <a:r>
              <a:rPr lang="en-US" sz="1600" dirty="0">
                <a:latin typeface="Poppins"/>
                <a:cs typeface="Poppins"/>
              </a:rPr>
              <a:t>More likely to trigger LEL events that have higher LEL percentages on average</a:t>
            </a:r>
          </a:p>
        </p:txBody>
      </p:sp>
      <p:sp>
        <p:nvSpPr>
          <p:cNvPr id="9" name="TextBox 8">
            <a:extLst>
              <a:ext uri="{FF2B5EF4-FFF2-40B4-BE49-F238E27FC236}">
                <a16:creationId xmlns:a16="http://schemas.microsoft.com/office/drawing/2014/main" id="{AD4F70C3-1CEA-FBA4-E48A-BC71817E354A}"/>
              </a:ext>
            </a:extLst>
          </p:cNvPr>
          <p:cNvSpPr txBox="1"/>
          <p:nvPr/>
        </p:nvSpPr>
        <p:spPr>
          <a:xfrm>
            <a:off x="6319693" y="1150693"/>
            <a:ext cx="5342113" cy="1323439"/>
          </a:xfrm>
          <a:prstGeom prst="rect">
            <a:avLst/>
          </a:prstGeom>
          <a:noFill/>
        </p:spPr>
        <p:txBody>
          <a:bodyPr wrap="square" lIns="91440" tIns="45720" rIns="91440" bIns="45720" anchor="t">
            <a:spAutoFit/>
          </a:bodyPr>
          <a:lstStyle/>
          <a:p>
            <a:r>
              <a:rPr lang="en-US" sz="1600" b="1" dirty="0">
                <a:latin typeface="Poppins"/>
                <a:cs typeface="Poppins"/>
              </a:rPr>
              <a:t>Number of Reported H</a:t>
            </a:r>
            <a:r>
              <a:rPr lang="en-US" sz="1600" b="1" baseline="-25000" dirty="0">
                <a:latin typeface="Poppins"/>
                <a:cs typeface="Poppins"/>
              </a:rPr>
              <a:t>2</a:t>
            </a:r>
            <a:r>
              <a:rPr lang="en-US" sz="1600" b="1" dirty="0">
                <a:latin typeface="Poppins"/>
                <a:cs typeface="Poppins"/>
              </a:rPr>
              <a:t>S Events</a:t>
            </a:r>
          </a:p>
          <a:p>
            <a:pPr marL="285750" indent="-285750">
              <a:buFont typeface="Arial" panose="020B0604020202020204" pitchFamily="34" charset="0"/>
              <a:buChar char="•"/>
            </a:pPr>
            <a:r>
              <a:rPr lang="en-US" sz="1600" dirty="0">
                <a:latin typeface="Poppins"/>
                <a:cs typeface="Poppins"/>
              </a:rPr>
              <a:t>Pumps maintenance and pigging have the highest number of events</a:t>
            </a:r>
            <a:endParaRPr lang="en-US" b="1" dirty="0">
              <a:latin typeface="Poppins"/>
              <a:cs typeface="Poppins"/>
            </a:endParaRPr>
          </a:p>
          <a:p>
            <a:pPr marL="285750" indent="-285750">
              <a:buFont typeface="Arial" panose="020B0604020202020204" pitchFamily="34" charset="0"/>
              <a:buChar char="•"/>
            </a:pPr>
            <a:r>
              <a:rPr lang="en-US" sz="1600" dirty="0">
                <a:latin typeface="Poppins"/>
                <a:cs typeface="Poppins"/>
              </a:rPr>
              <a:t>More likely to trigger H</a:t>
            </a:r>
            <a:r>
              <a:rPr lang="en-US" sz="1600" baseline="-25000" dirty="0">
                <a:latin typeface="Poppins"/>
                <a:cs typeface="Poppins"/>
              </a:rPr>
              <a:t>2</a:t>
            </a:r>
            <a:r>
              <a:rPr lang="en-US" sz="1600" dirty="0">
                <a:latin typeface="Poppins"/>
                <a:cs typeface="Poppins"/>
              </a:rPr>
              <a:t>S events that have higher H</a:t>
            </a:r>
            <a:r>
              <a:rPr lang="en-US" sz="1600" baseline="-25000" dirty="0">
                <a:latin typeface="Poppins"/>
                <a:cs typeface="Poppins"/>
              </a:rPr>
              <a:t>2</a:t>
            </a:r>
            <a:r>
              <a:rPr lang="en-US" sz="1600" dirty="0">
                <a:latin typeface="Poppins"/>
                <a:cs typeface="Poppins"/>
              </a:rPr>
              <a:t>S ppm on average</a:t>
            </a:r>
            <a:endParaRPr lang="en-US" sz="1800" b="1" dirty="0">
              <a:latin typeface="Poppins"/>
              <a:cs typeface="Poppins"/>
            </a:endParaRPr>
          </a:p>
        </p:txBody>
      </p:sp>
      <p:pic>
        <p:nvPicPr>
          <p:cNvPr id="5" name="Picture 4">
            <a:extLst>
              <a:ext uri="{FF2B5EF4-FFF2-40B4-BE49-F238E27FC236}">
                <a16:creationId xmlns:a16="http://schemas.microsoft.com/office/drawing/2014/main" id="{A468FC4E-F32C-75EF-102E-CF5BFBC82E26}"/>
              </a:ext>
            </a:extLst>
          </p:cNvPr>
          <p:cNvPicPr>
            <a:picLocks noChangeAspect="1"/>
          </p:cNvPicPr>
          <p:nvPr/>
        </p:nvPicPr>
        <p:blipFill>
          <a:blip r:embed="rId5"/>
          <a:srcRect l="4739" r="9479" b="305"/>
          <a:stretch/>
        </p:blipFill>
        <p:spPr>
          <a:xfrm>
            <a:off x="220038" y="2691201"/>
            <a:ext cx="5651759" cy="3514760"/>
          </a:xfrm>
          <a:prstGeom prst="rect">
            <a:avLst/>
          </a:prstGeom>
        </p:spPr>
      </p:pic>
      <p:pic>
        <p:nvPicPr>
          <p:cNvPr id="6" name="Picture 5" descr="A graph of numbers and text&#10;&#10;Description automatically generated">
            <a:extLst>
              <a:ext uri="{FF2B5EF4-FFF2-40B4-BE49-F238E27FC236}">
                <a16:creationId xmlns:a16="http://schemas.microsoft.com/office/drawing/2014/main" id="{F8DA6D62-AFE3-79F6-CA94-28F7F6C39DC1}"/>
              </a:ext>
            </a:extLst>
          </p:cNvPr>
          <p:cNvPicPr>
            <a:picLocks noChangeAspect="1"/>
          </p:cNvPicPr>
          <p:nvPr/>
        </p:nvPicPr>
        <p:blipFill>
          <a:blip r:embed="rId6"/>
          <a:srcRect l="3416" t="-606" r="9216" b="-835"/>
          <a:stretch/>
        </p:blipFill>
        <p:spPr>
          <a:xfrm>
            <a:off x="6095930" y="2692358"/>
            <a:ext cx="5799829" cy="3588401"/>
          </a:xfrm>
          <a:prstGeom prst="rect">
            <a:avLst/>
          </a:prstGeom>
        </p:spPr>
      </p:pic>
    </p:spTree>
    <p:custDataLst>
      <p:tags r:id="rId1"/>
    </p:custDataLst>
    <p:extLst>
      <p:ext uri="{BB962C8B-B14F-4D97-AF65-F5344CB8AC3E}">
        <p14:creationId xmlns:p14="http://schemas.microsoft.com/office/powerpoint/2010/main" val="4010237353"/>
      </p:ext>
    </p:extLst>
  </p:cSld>
  <p:clrMapOvr>
    <a:masterClrMapping/>
  </p:clrMapOvr>
  <p:extLst>
    <p:ext uri="{6950BFC3-D8DA-4A85-94F7-54DA5524770B}">
      <p188:commentRel xmlns:p188="http://schemas.microsoft.com/office/powerpoint/2018/8/main" r:id="rId4"/>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D530097-0765-4DF3-A656-4288BBFC84A8}"/>
              </a:ext>
            </a:extLst>
          </p:cNvPr>
          <p:cNvSpPr>
            <a:spLocks noGrp="1"/>
          </p:cNvSpPr>
          <p:nvPr>
            <p:ph type="pic" sz="quarter" idx="13"/>
          </p:nvPr>
        </p:nvSpPr>
        <p:spPr>
          <a:solidFill>
            <a:srgbClr val="006B83"/>
          </a:solidFill>
        </p:spPr>
        <p:txBody>
          <a:bodyPr/>
          <a:lstStyle/>
          <a:p>
            <a:endParaRPr lang="en-US" dirty="0"/>
          </a:p>
        </p:txBody>
      </p:sp>
      <p:sp>
        <p:nvSpPr>
          <p:cNvPr id="8" name="Title 7"/>
          <p:cNvSpPr>
            <a:spLocks noGrp="1"/>
          </p:cNvSpPr>
          <p:nvPr>
            <p:ph type="title"/>
          </p:nvPr>
        </p:nvSpPr>
        <p:spPr>
          <a:xfrm>
            <a:off x="1195554" y="1919541"/>
            <a:ext cx="4169020" cy="2104113"/>
          </a:xfrm>
        </p:spPr>
        <p:txBody>
          <a:bodyPr/>
          <a:lstStyle/>
          <a:p>
            <a:r>
              <a:rPr lang="en-US" sz="4000" b="1">
                <a:latin typeface="Poppins"/>
                <a:cs typeface="Poppins"/>
              </a:rPr>
              <a:t>Hot Spot Analysis</a:t>
            </a:r>
          </a:p>
        </p:txBody>
      </p:sp>
      <p:sp>
        <p:nvSpPr>
          <p:cNvPr id="9" name="Subtitle 8"/>
          <p:cNvSpPr>
            <a:spLocks noGrp="1"/>
          </p:cNvSpPr>
          <p:nvPr>
            <p:ph type="body" idx="1"/>
          </p:nvPr>
        </p:nvSpPr>
        <p:spPr>
          <a:xfrm>
            <a:off x="1196981" y="3269780"/>
            <a:ext cx="3517273" cy="1500187"/>
          </a:xfrm>
        </p:spPr>
        <p:txBody>
          <a:bodyPr vert="horz" lIns="91440" tIns="45720" rIns="91440" bIns="45720" rtlCol="0" anchor="t">
            <a:noAutofit/>
          </a:bodyPr>
          <a:lstStyle/>
          <a:p>
            <a:r>
              <a:rPr lang="en-US" dirty="0">
                <a:latin typeface="Poppins"/>
                <a:cs typeface="Poppins"/>
              </a:rPr>
              <a:t>Permutation Testing for </a:t>
            </a:r>
            <a:r>
              <a:rPr lang="en-US" dirty="0" err="1">
                <a:latin typeface="Poppins"/>
                <a:cs typeface="Poppins"/>
              </a:rPr>
              <a:t>Getis</a:t>
            </a:r>
            <a:r>
              <a:rPr lang="en-US" dirty="0">
                <a:latin typeface="Poppins"/>
                <a:cs typeface="Poppins"/>
              </a:rPr>
              <a:t>-Ord Gi* using Locational Data</a:t>
            </a:r>
          </a:p>
        </p:txBody>
      </p:sp>
      <p:pic>
        <p:nvPicPr>
          <p:cNvPr id="16" name="Picture Placeholder 8" descr="A tree with a mountain in the background&#10;&#10;Description automatically generated">
            <a:extLst>
              <a:ext uri="{FF2B5EF4-FFF2-40B4-BE49-F238E27FC236}">
                <a16:creationId xmlns:a16="http://schemas.microsoft.com/office/drawing/2014/main" id="{0603CC1A-5ED5-4C59-A488-82933AD8FE64}"/>
              </a:ext>
            </a:extLst>
          </p:cNvPr>
          <p:cNvPicPr>
            <a:picLocks noGrp="1" noChangeAspect="1"/>
          </p:cNvPicPr>
          <p:nvPr>
            <p:ph type="pic" sz="quarter" idx="10"/>
          </p:nvPr>
        </p:nvPicPr>
        <p:blipFill rotWithShape="1">
          <a:blip r:embed="rId4"/>
          <a:srcRect l="10528" t="6055" r="12909" b="18250"/>
          <a:stretch/>
        </p:blipFill>
        <p:spPr>
          <a:xfrm>
            <a:off x="4088394" y="2233190"/>
            <a:ext cx="7625756" cy="4624810"/>
          </a:xfrm>
        </p:spPr>
      </p:pic>
      <p:sp>
        <p:nvSpPr>
          <p:cNvPr id="11" name="Slide Number Placeholder 10">
            <a:extLst>
              <a:ext uri="{FF2B5EF4-FFF2-40B4-BE49-F238E27FC236}">
                <a16:creationId xmlns:a16="http://schemas.microsoft.com/office/drawing/2014/main" id="{211DB951-C33A-41E9-BA61-55A265327F19}"/>
              </a:ext>
            </a:extLst>
          </p:cNvPr>
          <p:cNvSpPr>
            <a:spLocks noGrp="1"/>
          </p:cNvSpPr>
          <p:nvPr>
            <p:ph type="sldNum" sz="quarter" idx="11"/>
          </p:nvPr>
        </p:nvSpPr>
        <p:spPr/>
        <p:txBody>
          <a:bodyPr/>
          <a:lstStyle/>
          <a:p>
            <a:fld id="{FF33EA07-9897-48D0-83D1-77E6B61918ED}" type="slidenum">
              <a:rPr lang="en-US" smtClean="0"/>
              <a:pPr/>
              <a:t>13</a:t>
            </a:fld>
            <a:endParaRPr lang="en-US"/>
          </a:p>
        </p:txBody>
      </p:sp>
      <p:sp>
        <p:nvSpPr>
          <p:cNvPr id="2" name="Rectangle 1">
            <a:extLst>
              <a:ext uri="{FF2B5EF4-FFF2-40B4-BE49-F238E27FC236}">
                <a16:creationId xmlns:a16="http://schemas.microsoft.com/office/drawing/2014/main" id="{0FCEF546-1E90-4203-ACC4-FCC6E443EECA}"/>
              </a:ext>
            </a:extLst>
          </p:cNvPr>
          <p:cNvSpPr/>
          <p:nvPr/>
        </p:nvSpPr>
        <p:spPr>
          <a:xfrm>
            <a:off x="0" y="0"/>
            <a:ext cx="3968496" cy="429768"/>
          </a:xfrm>
          <a:prstGeom prst="rect">
            <a:avLst/>
          </a:prstGeom>
          <a:solidFill>
            <a:srgbClr val="006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199913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10941" y="737482"/>
            <a:ext cx="7168394" cy="417058"/>
          </a:xfrm>
        </p:spPr>
        <p:txBody>
          <a:bodyPr anchor="t">
            <a:normAutofit fontScale="90000"/>
          </a:bodyPr>
          <a:lstStyle/>
          <a:p>
            <a:r>
              <a:rPr lang="en-US" sz="2500" b="1" dirty="0">
                <a:latin typeface="Poppins"/>
                <a:cs typeface="Arial"/>
              </a:rPr>
              <a:t>Hot-Spot Analysis: LEL Data</a:t>
            </a:r>
          </a:p>
        </p:txBody>
      </p:sp>
      <p:sp>
        <p:nvSpPr>
          <p:cNvPr id="7" name="Slide Number Placeholder 6">
            <a:extLst>
              <a:ext uri="{FF2B5EF4-FFF2-40B4-BE49-F238E27FC236}">
                <a16:creationId xmlns:a16="http://schemas.microsoft.com/office/drawing/2014/main" id="{E66D8954-3317-4CB0-AF7A-0E933C1D683C}"/>
              </a:ext>
            </a:extLst>
          </p:cNvPr>
          <p:cNvSpPr>
            <a:spLocks noGrp="1"/>
          </p:cNvSpPr>
          <p:nvPr>
            <p:ph type="sldNum" sz="quarter" idx="12"/>
          </p:nvPr>
        </p:nvSpPr>
        <p:spPr>
          <a:xfrm>
            <a:off x="11277600" y="6284224"/>
            <a:ext cx="609600" cy="365125"/>
          </a:xfrm>
        </p:spPr>
        <p:txBody>
          <a:bodyPr anchor="ctr">
            <a:normAutofit/>
          </a:bodyPr>
          <a:lstStyle/>
          <a:p>
            <a:pPr>
              <a:spcAft>
                <a:spcPts val="600"/>
              </a:spcAft>
            </a:pPr>
            <a:r>
              <a:rPr lang="en-US" sz="1300"/>
              <a:t>13</a:t>
            </a:r>
          </a:p>
        </p:txBody>
      </p:sp>
      <p:sp>
        <p:nvSpPr>
          <p:cNvPr id="12" name="Text Placeholder 11">
            <a:extLst>
              <a:ext uri="{FF2B5EF4-FFF2-40B4-BE49-F238E27FC236}">
                <a16:creationId xmlns:a16="http://schemas.microsoft.com/office/drawing/2014/main" id="{8BDEDE26-1AC3-4CBB-A4F8-144D185B88DA}"/>
              </a:ext>
            </a:extLst>
          </p:cNvPr>
          <p:cNvSpPr>
            <a:spLocks noGrp="1"/>
          </p:cNvSpPr>
          <p:nvPr>
            <p:ph type="body" sz="quarter" idx="13"/>
          </p:nvPr>
        </p:nvSpPr>
        <p:spPr>
          <a:xfrm>
            <a:off x="210941" y="234891"/>
            <a:ext cx="9313862" cy="365760"/>
          </a:xfrm>
        </p:spPr>
        <p:txBody>
          <a:bodyPr anchor="b">
            <a:normAutofit/>
          </a:bodyPr>
          <a:lstStyle/>
          <a:p>
            <a:r>
              <a:rPr lang="en-US" b="1" dirty="0"/>
              <a:t>Hot-spot analysis: Permutation testing FOR GETIS-ORD GI*</a:t>
            </a:r>
          </a:p>
        </p:txBody>
      </p:sp>
      <p:sp>
        <p:nvSpPr>
          <p:cNvPr id="6" name="TextBox 5">
            <a:extLst>
              <a:ext uri="{FF2B5EF4-FFF2-40B4-BE49-F238E27FC236}">
                <a16:creationId xmlns:a16="http://schemas.microsoft.com/office/drawing/2014/main" id="{C306A01A-ED6E-008A-4E5A-53D415D22FF2}"/>
              </a:ext>
            </a:extLst>
          </p:cNvPr>
          <p:cNvSpPr txBox="1"/>
          <p:nvPr/>
        </p:nvSpPr>
        <p:spPr>
          <a:xfrm>
            <a:off x="515937" y="1199791"/>
            <a:ext cx="4541689"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Poppins"/>
                <a:cs typeface="Poppins"/>
              </a:rPr>
              <a:t>Hot-Spots Analysis</a:t>
            </a:r>
          </a:p>
          <a:p>
            <a:pPr marL="285750" indent="-285750">
              <a:buFont typeface="Arial" panose="020B0604020202020204" pitchFamily="34" charset="0"/>
              <a:buChar char="•"/>
            </a:pPr>
            <a:r>
              <a:rPr lang="en-US" sz="1600" dirty="0">
                <a:latin typeface="Poppins"/>
                <a:cs typeface="Poppins"/>
              </a:rPr>
              <a:t>Two hot-spots in Dawson North</a:t>
            </a:r>
          </a:p>
          <a:p>
            <a:pPr marL="742950" lvl="1" indent="-285750">
              <a:buFont typeface="Courier New" panose="020B0604020202020204" pitchFamily="34" charset="0"/>
              <a:buChar char="o"/>
            </a:pPr>
            <a:r>
              <a:rPr lang="en-US" sz="1600" dirty="0">
                <a:latin typeface="Poppins"/>
                <a:cs typeface="Poppins"/>
              </a:rPr>
              <a:t>Average LEL's are higher than average for all locations (17.2%)</a:t>
            </a:r>
          </a:p>
          <a:p>
            <a:pPr marL="285750" indent="-285750">
              <a:buFont typeface="Arial" panose="020B0604020202020204" pitchFamily="34" charset="0"/>
              <a:buChar char="•"/>
            </a:pPr>
            <a:r>
              <a:rPr lang="en-US" sz="1600" dirty="0">
                <a:latin typeface="Poppins"/>
                <a:cs typeface="Poppins"/>
              </a:rPr>
              <a:t>Mostly purging/pigging events</a:t>
            </a:r>
          </a:p>
          <a:p>
            <a:pPr marL="285750" indent="-285750">
              <a:buFont typeface="Arial" panose="020B0604020202020204" pitchFamily="34" charset="0"/>
              <a:buChar char="•"/>
            </a:pPr>
            <a:r>
              <a:rPr lang="en-US" sz="1600" dirty="0">
                <a:latin typeface="Poppins"/>
                <a:cs typeface="Poppins"/>
              </a:rPr>
              <a:t>Tower Lake has two ‘filter changes’ events</a:t>
            </a:r>
          </a:p>
          <a:p>
            <a:pPr marL="742950" lvl="1" indent="-285750">
              <a:buFont typeface="Courier New" panose="020B0604020202020204" pitchFamily="34" charset="0"/>
              <a:buChar char="o"/>
            </a:pPr>
            <a:r>
              <a:rPr lang="en-US" sz="1600" dirty="0">
                <a:latin typeface="Poppins"/>
                <a:cs typeface="Poppins"/>
              </a:rPr>
              <a:t>These events are above the average LEL for similar events</a:t>
            </a:r>
          </a:p>
          <a:p>
            <a:endParaRPr lang="en-US" sz="1600" dirty="0">
              <a:latin typeface="Poppins" pitchFamily="2" charset="77"/>
              <a:cs typeface="Poppins" pitchFamily="2" charset="77"/>
            </a:endParaRPr>
          </a:p>
          <a:p>
            <a:r>
              <a:rPr lang="en-US" sz="1600" b="1" dirty="0">
                <a:latin typeface="Poppins"/>
                <a:cs typeface="Poppins"/>
              </a:rPr>
              <a:t>Tower Lake</a:t>
            </a:r>
            <a:endParaRPr lang="en-US" sz="1600" dirty="0">
              <a:latin typeface="Poppins"/>
              <a:cs typeface="Poppins"/>
            </a:endParaRPr>
          </a:p>
          <a:p>
            <a:pPr marL="285750" indent="-285750">
              <a:buFont typeface="Arial" panose="020B0604020202020204" pitchFamily="34" charset="0"/>
              <a:buChar char="•"/>
            </a:pPr>
            <a:r>
              <a:rPr lang="en-US" sz="1600" b="1" dirty="0">
                <a:latin typeface="Poppins"/>
                <a:cs typeface="Poppins"/>
              </a:rPr>
              <a:t>Average for all events at Tower Lake:</a:t>
            </a:r>
            <a:r>
              <a:rPr lang="en-US" sz="1600" b="1" dirty="0">
                <a:latin typeface="Poppins"/>
                <a:ea typeface="+mn-lt"/>
                <a:cs typeface="Poppins"/>
              </a:rPr>
              <a:t> </a:t>
            </a:r>
            <a:r>
              <a:rPr lang="en-US" sz="1600" b="1" dirty="0">
                <a:latin typeface="Poppins"/>
                <a:cs typeface="Poppins"/>
              </a:rPr>
              <a:t>67.9%</a:t>
            </a:r>
            <a:endParaRPr lang="en-US" sz="1600" b="1" dirty="0">
              <a:latin typeface="Arial" panose="020B0604020202020204"/>
              <a:cs typeface="Arial" panose="020B0604020202020204"/>
            </a:endParaRPr>
          </a:p>
          <a:p>
            <a:pPr marL="285750" indent="-285750">
              <a:buFont typeface="Arial" panose="020B0604020202020204" pitchFamily="34" charset="0"/>
              <a:buChar char="•"/>
            </a:pPr>
            <a:r>
              <a:rPr lang="en-US" sz="1600" dirty="0">
                <a:latin typeface="Poppins"/>
                <a:cs typeface="Poppins"/>
              </a:rPr>
              <a:t>119.1% above the overall average,, close to the LEL threshold</a:t>
            </a:r>
            <a:endParaRPr lang="en-US" dirty="0">
              <a:latin typeface="Arial" panose="020B0604020202020204"/>
              <a:cs typeface="Arial" panose="020B0604020202020204"/>
            </a:endParaRPr>
          </a:p>
          <a:p>
            <a:pPr lvl="1"/>
            <a:endParaRPr lang="en-US" sz="1600" dirty="0">
              <a:latin typeface="Poppins" pitchFamily="2" charset="77"/>
              <a:cs typeface="Poppins" pitchFamily="2" charset="77"/>
            </a:endParaRPr>
          </a:p>
          <a:p>
            <a:r>
              <a:rPr lang="en-US" sz="1600" b="1" dirty="0">
                <a:latin typeface="Poppins"/>
                <a:cs typeface="Poppins"/>
              </a:rPr>
              <a:t>Saturn</a:t>
            </a:r>
            <a:endParaRPr lang="en-US" sz="1600" dirty="0">
              <a:latin typeface="Poppins"/>
              <a:cs typeface="Poppins"/>
            </a:endParaRPr>
          </a:p>
          <a:p>
            <a:pPr marL="285750" indent="-285750">
              <a:buFont typeface="Arial" panose="020B0604020202020204" pitchFamily="34" charset="0"/>
              <a:buChar char="•"/>
            </a:pPr>
            <a:r>
              <a:rPr lang="en-US" sz="1600" b="1" dirty="0">
                <a:latin typeface="Poppins"/>
                <a:cs typeface="Poppins"/>
              </a:rPr>
              <a:t>Average for all events at Saturn: 49.0%</a:t>
            </a:r>
          </a:p>
          <a:p>
            <a:pPr marL="285750" indent="-285750">
              <a:buFont typeface="Arial" panose="020B0604020202020204" pitchFamily="34" charset="0"/>
              <a:buChar char="•"/>
            </a:pPr>
            <a:r>
              <a:rPr lang="en-US" sz="1600" dirty="0">
                <a:latin typeface="Poppins"/>
                <a:cs typeface="Poppins"/>
              </a:rPr>
              <a:t>96.0% higher than the overall average</a:t>
            </a:r>
            <a:endParaRPr lang="en-US" sz="1600" dirty="0">
              <a:latin typeface="Poppins"/>
              <a:ea typeface="+mn-lt"/>
              <a:cs typeface="Poppins"/>
            </a:endParaRPr>
          </a:p>
          <a:p>
            <a:pPr marL="285750" indent="-285750">
              <a:buFont typeface="Arial" panose="020B0604020202020204" pitchFamily="34" charset="0"/>
              <a:buChar char="•"/>
            </a:pPr>
            <a:endParaRPr lang="en-US" sz="1600" dirty="0">
              <a:latin typeface="Poppins" pitchFamily="2" charset="77"/>
              <a:cs typeface="Poppins" pitchFamily="2" charset="77"/>
            </a:endParaRPr>
          </a:p>
          <a:p>
            <a:endParaRPr lang="en-US" sz="1600" dirty="0">
              <a:latin typeface="Poppins" pitchFamily="2" charset="77"/>
              <a:cs typeface="Poppins" pitchFamily="2" charset="77"/>
            </a:endParaRPr>
          </a:p>
        </p:txBody>
      </p:sp>
      <p:sp>
        <p:nvSpPr>
          <p:cNvPr id="10" name="Text Placeholder 9">
            <a:extLst>
              <a:ext uri="{FF2B5EF4-FFF2-40B4-BE49-F238E27FC236}">
                <a16:creationId xmlns:a16="http://schemas.microsoft.com/office/drawing/2014/main" id="{CF258B0C-6A99-ED1E-3E98-17F0217C7EA5}"/>
              </a:ext>
            </a:extLst>
          </p:cNvPr>
          <p:cNvSpPr>
            <a:spLocks noGrp="1"/>
          </p:cNvSpPr>
          <p:nvPr>
            <p:ph type="body" sz="quarter" idx="14"/>
          </p:nvPr>
        </p:nvSpPr>
        <p:spPr>
          <a:xfrm>
            <a:off x="515937" y="6257349"/>
            <a:ext cx="11153775" cy="336130"/>
          </a:xfrm>
        </p:spPr>
        <p:txBody>
          <a:bodyPr/>
          <a:lstStyle/>
          <a:p>
            <a:r>
              <a:rPr lang="en-US" sz="1300" dirty="0">
                <a:cs typeface="Arial"/>
              </a:rPr>
              <a:t>Modeled Using ESDA, PySal, Folium, NumPy and Statsmodels in Python </a:t>
            </a:r>
            <a:endParaRPr lang="en-US" sz="1300" dirty="0"/>
          </a:p>
        </p:txBody>
      </p:sp>
      <p:pic>
        <p:nvPicPr>
          <p:cNvPr id="2" name="Picture 1">
            <a:extLst>
              <a:ext uri="{FF2B5EF4-FFF2-40B4-BE49-F238E27FC236}">
                <a16:creationId xmlns:a16="http://schemas.microsoft.com/office/drawing/2014/main" id="{EAF2D9DE-D8B0-A018-1DAF-4A9BDFDAE1ED}"/>
              </a:ext>
            </a:extLst>
          </p:cNvPr>
          <p:cNvPicPr>
            <a:picLocks noChangeAspect="1"/>
          </p:cNvPicPr>
          <p:nvPr/>
        </p:nvPicPr>
        <p:blipFill rotWithShape="1">
          <a:blip r:embed="rId5"/>
          <a:srcRect l="10523"/>
          <a:stretch/>
        </p:blipFill>
        <p:spPr>
          <a:xfrm>
            <a:off x="5214938" y="1383469"/>
            <a:ext cx="6672262" cy="4312311"/>
          </a:xfrm>
          <a:prstGeom prst="rect">
            <a:avLst/>
          </a:prstGeom>
        </p:spPr>
      </p:pic>
    </p:spTree>
    <p:custDataLst>
      <p:tags r:id="rId1"/>
    </p:custDataLst>
    <p:extLst>
      <p:ext uri="{BB962C8B-B14F-4D97-AF65-F5344CB8AC3E}">
        <p14:creationId xmlns:p14="http://schemas.microsoft.com/office/powerpoint/2010/main" val="2345163722"/>
      </p:ext>
    </p:extLst>
  </p:cSld>
  <p:clrMapOvr>
    <a:masterClrMapping/>
  </p:clrMapOvr>
  <p:extLst>
    <p:ext uri="{6950BFC3-D8DA-4A85-94F7-54DA5524770B}">
      <p188:commentRel xmlns:p188="http://schemas.microsoft.com/office/powerpoint/2018/8/main" r:id="rId4"/>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94893" y="748822"/>
            <a:ext cx="7168394" cy="417058"/>
          </a:xfrm>
        </p:spPr>
        <p:txBody>
          <a:bodyPr anchor="t">
            <a:normAutofit fontScale="90000"/>
          </a:bodyPr>
          <a:lstStyle/>
          <a:p>
            <a:r>
              <a:rPr lang="en-US" sz="2500" b="1" dirty="0">
                <a:latin typeface="Poppins"/>
                <a:cs typeface="Arial"/>
              </a:rPr>
              <a:t>Hot-Spot Analysis: H</a:t>
            </a:r>
            <a:r>
              <a:rPr lang="en-US" sz="2500" b="1" baseline="-25000" dirty="0">
                <a:latin typeface="Poppins"/>
                <a:cs typeface="Arial"/>
              </a:rPr>
              <a:t>2</a:t>
            </a:r>
            <a:r>
              <a:rPr lang="en-US" sz="2500" b="1" dirty="0">
                <a:latin typeface="Poppins"/>
                <a:cs typeface="Arial"/>
              </a:rPr>
              <a:t>S Data</a:t>
            </a:r>
          </a:p>
        </p:txBody>
      </p:sp>
      <p:sp>
        <p:nvSpPr>
          <p:cNvPr id="7" name="Slide Number Placeholder 6">
            <a:extLst>
              <a:ext uri="{FF2B5EF4-FFF2-40B4-BE49-F238E27FC236}">
                <a16:creationId xmlns:a16="http://schemas.microsoft.com/office/drawing/2014/main" id="{E66D8954-3317-4CB0-AF7A-0E933C1D683C}"/>
              </a:ext>
            </a:extLst>
          </p:cNvPr>
          <p:cNvSpPr>
            <a:spLocks noGrp="1"/>
          </p:cNvSpPr>
          <p:nvPr>
            <p:ph type="sldNum" sz="quarter" idx="12"/>
          </p:nvPr>
        </p:nvSpPr>
        <p:spPr>
          <a:xfrm>
            <a:off x="11277600" y="6284224"/>
            <a:ext cx="609600" cy="365125"/>
          </a:xfrm>
        </p:spPr>
        <p:txBody>
          <a:bodyPr anchor="ctr">
            <a:normAutofit/>
          </a:bodyPr>
          <a:lstStyle/>
          <a:p>
            <a:pPr>
              <a:spcAft>
                <a:spcPts val="600"/>
              </a:spcAft>
            </a:pPr>
            <a:fld id="{6EEFD2D6-1C8F-49EC-8F31-DAEFA9025994}" type="slidenum">
              <a:rPr lang="en-US" sz="1300" smtClean="0"/>
              <a:pPr>
                <a:spcAft>
                  <a:spcPts val="600"/>
                </a:spcAft>
              </a:pPr>
              <a:t>15</a:t>
            </a:fld>
            <a:endParaRPr lang="en-US" sz="1300"/>
          </a:p>
        </p:txBody>
      </p:sp>
      <p:sp>
        <p:nvSpPr>
          <p:cNvPr id="12" name="Text Placeholder 11">
            <a:extLst>
              <a:ext uri="{FF2B5EF4-FFF2-40B4-BE49-F238E27FC236}">
                <a16:creationId xmlns:a16="http://schemas.microsoft.com/office/drawing/2014/main" id="{8BDEDE26-1AC3-4CBB-A4F8-144D185B88DA}"/>
              </a:ext>
            </a:extLst>
          </p:cNvPr>
          <p:cNvSpPr>
            <a:spLocks noGrp="1"/>
          </p:cNvSpPr>
          <p:nvPr>
            <p:ph type="body" sz="quarter" idx="13"/>
          </p:nvPr>
        </p:nvSpPr>
        <p:spPr>
          <a:xfrm>
            <a:off x="294893" y="253909"/>
            <a:ext cx="9313862" cy="365760"/>
          </a:xfrm>
        </p:spPr>
        <p:txBody>
          <a:bodyPr anchor="b">
            <a:normAutofit/>
          </a:bodyPr>
          <a:lstStyle/>
          <a:p>
            <a:r>
              <a:rPr lang="en-US" b="1" dirty="0"/>
              <a:t>Hot-spot analysis: Permutation testing FOR GETIS-ORD GI*</a:t>
            </a:r>
          </a:p>
        </p:txBody>
      </p:sp>
      <p:sp>
        <p:nvSpPr>
          <p:cNvPr id="14347" name="Text Placeholder 6">
            <a:extLst>
              <a:ext uri="{FF2B5EF4-FFF2-40B4-BE49-F238E27FC236}">
                <a16:creationId xmlns:a16="http://schemas.microsoft.com/office/drawing/2014/main" id="{1DF56BE0-5168-5672-EB4C-844F2A6C0F04}"/>
              </a:ext>
            </a:extLst>
          </p:cNvPr>
          <p:cNvSpPr>
            <a:spLocks noGrp="1"/>
          </p:cNvSpPr>
          <p:nvPr>
            <p:ph type="body" sz="quarter" idx="14"/>
          </p:nvPr>
        </p:nvSpPr>
        <p:spPr>
          <a:xfrm>
            <a:off x="515937" y="6283587"/>
            <a:ext cx="11134410" cy="349373"/>
          </a:xfrm>
        </p:spPr>
        <p:txBody>
          <a:bodyPr/>
          <a:lstStyle/>
          <a:p>
            <a:r>
              <a:rPr lang="en-US" sz="1300" dirty="0">
                <a:cs typeface="Arial"/>
              </a:rPr>
              <a:t>Modeled Using ESDA, PySal, Folium, NumPy and Statsmodels in Python </a:t>
            </a:r>
            <a:endParaRPr lang="en-US" sz="1300" dirty="0"/>
          </a:p>
        </p:txBody>
      </p:sp>
      <p:sp>
        <p:nvSpPr>
          <p:cNvPr id="6" name="TextBox 5">
            <a:extLst>
              <a:ext uri="{FF2B5EF4-FFF2-40B4-BE49-F238E27FC236}">
                <a16:creationId xmlns:a16="http://schemas.microsoft.com/office/drawing/2014/main" id="{C306A01A-ED6E-008A-4E5A-53D415D22FF2}"/>
              </a:ext>
            </a:extLst>
          </p:cNvPr>
          <p:cNvSpPr txBox="1"/>
          <p:nvPr/>
        </p:nvSpPr>
        <p:spPr>
          <a:xfrm>
            <a:off x="404726" y="1222766"/>
            <a:ext cx="2845370"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Poppins"/>
                <a:cs typeface="Arial"/>
              </a:rPr>
              <a:t>Hot-Spots </a:t>
            </a:r>
          </a:p>
          <a:p>
            <a:pPr marL="285750" indent="-285750">
              <a:buFont typeface="Arial" panose="020B0604020202020204" pitchFamily="34" charset="0"/>
              <a:buChar char="•"/>
            </a:pPr>
            <a:r>
              <a:rPr lang="en-US" sz="1600" dirty="0">
                <a:latin typeface="Poppins"/>
                <a:cs typeface="Arial"/>
              </a:rPr>
              <a:t>Compressor stations in west PRA were flagged </a:t>
            </a:r>
          </a:p>
          <a:p>
            <a:pPr marL="285750" indent="-285750">
              <a:buFont typeface="Arial" panose="020B0604020202020204" pitchFamily="34" charset="0"/>
              <a:buChar char="•"/>
            </a:pPr>
            <a:r>
              <a:rPr lang="en-US" sz="1600" dirty="0">
                <a:latin typeface="Poppins"/>
                <a:cs typeface="Arial"/>
              </a:rPr>
              <a:t>Involved pumps/pipes maintenance, or pigging</a:t>
            </a:r>
          </a:p>
          <a:p>
            <a:pPr marL="285750" indent="-285750">
              <a:buFont typeface="Arial" panose="020B0604020202020204" pitchFamily="34" charset="0"/>
              <a:buChar char="•"/>
            </a:pPr>
            <a:endParaRPr lang="en-US" sz="1600" b="1" u="sng" dirty="0">
              <a:latin typeface="Poppins"/>
              <a:cs typeface="Arial"/>
            </a:endParaRPr>
          </a:p>
          <a:p>
            <a:r>
              <a:rPr lang="en-US" sz="1600" b="1" dirty="0">
                <a:latin typeface="Poppins"/>
                <a:cs typeface="Arial"/>
              </a:rPr>
              <a:t>Profile of West PRA</a:t>
            </a:r>
          </a:p>
          <a:p>
            <a:pPr marL="285750" indent="-285750">
              <a:buFont typeface="Arial" panose="020B0604020202020204" pitchFamily="34" charset="0"/>
              <a:buChar char="•"/>
            </a:pPr>
            <a:r>
              <a:rPr lang="en-US" sz="1600" dirty="0">
                <a:latin typeface="Poppins"/>
                <a:cs typeface="Arial"/>
              </a:rPr>
              <a:t>Average H</a:t>
            </a:r>
            <a:r>
              <a:rPr lang="en-US" sz="1600" baseline="-25000" dirty="0">
                <a:latin typeface="Poppins"/>
                <a:cs typeface="Arial"/>
              </a:rPr>
              <a:t>2</a:t>
            </a:r>
            <a:r>
              <a:rPr lang="en-US" sz="1600" dirty="0">
                <a:latin typeface="Poppins"/>
                <a:cs typeface="Arial"/>
              </a:rPr>
              <a:t>S range 18.4-26.00 ppm</a:t>
            </a:r>
          </a:p>
          <a:p>
            <a:pPr marL="285750" indent="-285750">
              <a:buFont typeface="Arial" panose="020B0604020202020204" pitchFamily="34" charset="0"/>
              <a:buChar char="•"/>
            </a:pPr>
            <a:r>
              <a:rPr lang="en-US" sz="1600" b="1" u="sng" dirty="0">
                <a:latin typeface="Poppins" pitchFamily="2" charset="77"/>
                <a:cs typeface="Poppins" pitchFamily="2" charset="77"/>
              </a:rPr>
              <a:t>18% to 45% higher than the average H</a:t>
            </a:r>
            <a:r>
              <a:rPr lang="en-US" sz="1600" b="1" u="sng" baseline="-25000" dirty="0">
                <a:latin typeface="Poppins" pitchFamily="2" charset="77"/>
                <a:cs typeface="Poppins" pitchFamily="2" charset="77"/>
              </a:rPr>
              <a:t>2</a:t>
            </a:r>
            <a:r>
              <a:rPr lang="en-US" sz="1600" b="1" u="sng" dirty="0">
                <a:latin typeface="Poppins" pitchFamily="2" charset="77"/>
                <a:cs typeface="Poppins" pitchFamily="2" charset="77"/>
              </a:rPr>
              <a:t>S level</a:t>
            </a:r>
            <a:r>
              <a:rPr lang="en-US" sz="1600" dirty="0">
                <a:latin typeface="Poppins" pitchFamily="2" charset="77"/>
                <a:cs typeface="Poppins" pitchFamily="2" charset="77"/>
              </a:rPr>
              <a:t> for all locations combined (16.5 ppm)</a:t>
            </a:r>
          </a:p>
          <a:p>
            <a:pPr marL="285750" indent="-285750">
              <a:buFont typeface="Arial" panose="020B0604020202020204" pitchFamily="34" charset="0"/>
              <a:buChar char="•"/>
            </a:pPr>
            <a:r>
              <a:rPr lang="en-US" sz="1600" dirty="0">
                <a:latin typeface="Poppins"/>
                <a:cs typeface="Poppins"/>
              </a:rPr>
              <a:t>Need for closer monitoring</a:t>
            </a:r>
            <a:endParaRPr lang="en-US" sz="1600" dirty="0">
              <a:latin typeface="Poppins" pitchFamily="2" charset="77"/>
              <a:cs typeface="Poppins" pitchFamily="2" charset="77"/>
            </a:endParaRPr>
          </a:p>
        </p:txBody>
      </p:sp>
      <p:pic>
        <p:nvPicPr>
          <p:cNvPr id="2" name="Picture 1" descr="A map with different colored circles and arrows&#10;&#10;Description automatically generated">
            <a:extLst>
              <a:ext uri="{FF2B5EF4-FFF2-40B4-BE49-F238E27FC236}">
                <a16:creationId xmlns:a16="http://schemas.microsoft.com/office/drawing/2014/main" id="{3028ACD2-6ED7-1269-96B6-F8AFD22ED962}"/>
              </a:ext>
            </a:extLst>
          </p:cNvPr>
          <p:cNvPicPr>
            <a:picLocks noChangeAspect="1"/>
          </p:cNvPicPr>
          <p:nvPr/>
        </p:nvPicPr>
        <p:blipFill>
          <a:blip r:embed="rId5"/>
          <a:stretch>
            <a:fillRect/>
          </a:stretch>
        </p:blipFill>
        <p:spPr>
          <a:xfrm>
            <a:off x="3436583" y="1222766"/>
            <a:ext cx="8213764" cy="4677883"/>
          </a:xfrm>
          <a:prstGeom prst="rect">
            <a:avLst/>
          </a:prstGeom>
        </p:spPr>
      </p:pic>
    </p:spTree>
    <p:custDataLst>
      <p:tags r:id="rId1"/>
    </p:custDataLst>
    <p:extLst>
      <p:ext uri="{BB962C8B-B14F-4D97-AF65-F5344CB8AC3E}">
        <p14:creationId xmlns:p14="http://schemas.microsoft.com/office/powerpoint/2010/main" val="2662934375"/>
      </p:ext>
    </p:extLst>
  </p:cSld>
  <p:clrMapOvr>
    <a:masterClrMapping/>
  </p:clrMapOvr>
  <p:extLst>
    <p:ext uri="{6950BFC3-D8DA-4A85-94F7-54DA5524770B}">
      <p188:commentRel xmlns:p188="http://schemas.microsoft.com/office/powerpoint/2018/8/main" r:id="rId4"/>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D530097-0765-4DF3-A656-4288BBFC84A8}"/>
              </a:ext>
            </a:extLst>
          </p:cNvPr>
          <p:cNvSpPr>
            <a:spLocks noGrp="1"/>
          </p:cNvSpPr>
          <p:nvPr>
            <p:ph type="pic" sz="quarter" idx="13"/>
          </p:nvPr>
        </p:nvSpPr>
        <p:spPr>
          <a:solidFill>
            <a:srgbClr val="006B83"/>
          </a:solidFill>
        </p:spPr>
        <p:txBody>
          <a:bodyPr/>
          <a:lstStyle/>
          <a:p>
            <a:endParaRPr lang="en-US" dirty="0"/>
          </a:p>
        </p:txBody>
      </p:sp>
      <p:sp>
        <p:nvSpPr>
          <p:cNvPr id="8" name="Title 7"/>
          <p:cNvSpPr>
            <a:spLocks noGrp="1"/>
          </p:cNvSpPr>
          <p:nvPr>
            <p:ph type="title"/>
          </p:nvPr>
        </p:nvSpPr>
        <p:spPr>
          <a:xfrm>
            <a:off x="654833" y="2143696"/>
            <a:ext cx="6100993" cy="1500187"/>
          </a:xfrm>
        </p:spPr>
        <p:txBody>
          <a:bodyPr/>
          <a:lstStyle/>
          <a:p>
            <a:r>
              <a:rPr lang="en-US" b="1" dirty="0">
                <a:latin typeface="Poppins"/>
                <a:cs typeface="Poppins"/>
              </a:rPr>
              <a:t>Solutions &amp; Impact</a:t>
            </a:r>
            <a:endParaRPr lang="en-US" dirty="0"/>
          </a:p>
        </p:txBody>
      </p:sp>
      <p:pic>
        <p:nvPicPr>
          <p:cNvPr id="16" name="Picture Placeholder 8" descr="A tree with a mountain in the background&#10;&#10;Description automatically generated">
            <a:extLst>
              <a:ext uri="{FF2B5EF4-FFF2-40B4-BE49-F238E27FC236}">
                <a16:creationId xmlns:a16="http://schemas.microsoft.com/office/drawing/2014/main" id="{0603CC1A-5ED5-4C59-A488-82933AD8FE64}"/>
              </a:ext>
            </a:extLst>
          </p:cNvPr>
          <p:cNvPicPr>
            <a:picLocks noGrp="1" noChangeAspect="1"/>
          </p:cNvPicPr>
          <p:nvPr>
            <p:ph type="pic" sz="quarter" idx="10"/>
          </p:nvPr>
        </p:nvPicPr>
        <p:blipFill rotWithShape="1">
          <a:blip r:embed="rId4"/>
          <a:srcRect l="10528" t="6055" r="12909" b="18250"/>
          <a:stretch/>
        </p:blipFill>
        <p:spPr>
          <a:xfrm>
            <a:off x="4076849" y="2233190"/>
            <a:ext cx="7625756" cy="4624810"/>
          </a:xfrm>
        </p:spPr>
      </p:pic>
      <p:sp>
        <p:nvSpPr>
          <p:cNvPr id="11" name="Slide Number Placeholder 10">
            <a:extLst>
              <a:ext uri="{FF2B5EF4-FFF2-40B4-BE49-F238E27FC236}">
                <a16:creationId xmlns:a16="http://schemas.microsoft.com/office/drawing/2014/main" id="{211DB951-C33A-41E9-BA61-55A265327F19}"/>
              </a:ext>
            </a:extLst>
          </p:cNvPr>
          <p:cNvSpPr>
            <a:spLocks noGrp="1"/>
          </p:cNvSpPr>
          <p:nvPr>
            <p:ph type="sldNum" sz="quarter" idx="11"/>
          </p:nvPr>
        </p:nvSpPr>
        <p:spPr/>
        <p:txBody>
          <a:bodyPr/>
          <a:lstStyle/>
          <a:p>
            <a:fld id="{FF33EA07-9897-48D0-83D1-77E6B61918ED}" type="slidenum">
              <a:rPr lang="en-US" smtClean="0"/>
              <a:pPr/>
              <a:t>16</a:t>
            </a:fld>
            <a:endParaRPr lang="en-US"/>
          </a:p>
        </p:txBody>
      </p:sp>
      <p:sp>
        <p:nvSpPr>
          <p:cNvPr id="2" name="Rectangle 1">
            <a:extLst>
              <a:ext uri="{FF2B5EF4-FFF2-40B4-BE49-F238E27FC236}">
                <a16:creationId xmlns:a16="http://schemas.microsoft.com/office/drawing/2014/main" id="{0FCEF546-1E90-4203-ACC4-FCC6E443EECA}"/>
              </a:ext>
            </a:extLst>
          </p:cNvPr>
          <p:cNvSpPr/>
          <p:nvPr/>
        </p:nvSpPr>
        <p:spPr>
          <a:xfrm>
            <a:off x="0" y="0"/>
            <a:ext cx="3968496" cy="429768"/>
          </a:xfrm>
          <a:prstGeom prst="rect">
            <a:avLst/>
          </a:prstGeom>
          <a:solidFill>
            <a:srgbClr val="006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72553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64709" y="776695"/>
            <a:ext cx="5072062" cy="501679"/>
          </a:xfrm>
        </p:spPr>
        <p:txBody>
          <a:bodyPr anchor="t">
            <a:noAutofit/>
          </a:bodyPr>
          <a:lstStyle/>
          <a:p>
            <a:r>
              <a:rPr lang="en-US" sz="2800" b="1" dirty="0">
                <a:latin typeface="Poppins"/>
                <a:cs typeface="Poppins"/>
              </a:rPr>
              <a:t>Risk Reduction Solutions</a:t>
            </a:r>
            <a:endParaRPr lang="en-US" sz="2800" dirty="0">
              <a:cs typeface="Arial"/>
            </a:endParaRPr>
          </a:p>
        </p:txBody>
      </p:sp>
      <p:sp>
        <p:nvSpPr>
          <p:cNvPr id="7" name="Slide Number Placeholder 6">
            <a:extLst>
              <a:ext uri="{FF2B5EF4-FFF2-40B4-BE49-F238E27FC236}">
                <a16:creationId xmlns:a16="http://schemas.microsoft.com/office/drawing/2014/main" id="{E66D8954-3317-4CB0-AF7A-0E933C1D683C}"/>
              </a:ext>
            </a:extLst>
          </p:cNvPr>
          <p:cNvSpPr>
            <a:spLocks noGrp="1"/>
          </p:cNvSpPr>
          <p:nvPr>
            <p:ph type="sldNum" sz="quarter" idx="12"/>
          </p:nvPr>
        </p:nvSpPr>
        <p:spPr>
          <a:xfrm>
            <a:off x="11276557" y="6422489"/>
            <a:ext cx="609600" cy="365125"/>
          </a:xfrm>
        </p:spPr>
        <p:txBody>
          <a:bodyPr anchor="ctr">
            <a:normAutofit/>
          </a:bodyPr>
          <a:lstStyle/>
          <a:p>
            <a:pPr>
              <a:spcAft>
                <a:spcPts val="600"/>
              </a:spcAft>
            </a:pPr>
            <a:fld id="{6EEFD2D6-1C8F-49EC-8F31-DAEFA9025994}" type="slidenum">
              <a:rPr lang="en-US" sz="1300" smtClean="0"/>
              <a:pPr>
                <a:spcAft>
                  <a:spcPts val="600"/>
                </a:spcAft>
              </a:pPr>
              <a:t>17</a:t>
            </a:fld>
            <a:endParaRPr lang="en-US" sz="1300"/>
          </a:p>
        </p:txBody>
      </p:sp>
      <p:sp>
        <p:nvSpPr>
          <p:cNvPr id="12" name="Text Placeholder 11">
            <a:extLst>
              <a:ext uri="{FF2B5EF4-FFF2-40B4-BE49-F238E27FC236}">
                <a16:creationId xmlns:a16="http://schemas.microsoft.com/office/drawing/2014/main" id="{8BDEDE26-1AC3-4CBB-A4F8-144D185B88DA}"/>
              </a:ext>
            </a:extLst>
          </p:cNvPr>
          <p:cNvSpPr>
            <a:spLocks noGrp="1"/>
          </p:cNvSpPr>
          <p:nvPr>
            <p:ph type="body" sz="quarter" idx="13"/>
          </p:nvPr>
        </p:nvSpPr>
        <p:spPr>
          <a:xfrm>
            <a:off x="264709" y="243356"/>
            <a:ext cx="9313862" cy="365760"/>
          </a:xfrm>
        </p:spPr>
        <p:txBody>
          <a:bodyPr anchor="b">
            <a:normAutofit/>
          </a:bodyPr>
          <a:lstStyle/>
          <a:p>
            <a:r>
              <a:rPr lang="en-US" b="1" dirty="0"/>
              <a:t>SOLUTIONS &amp; IMPACT</a:t>
            </a:r>
          </a:p>
        </p:txBody>
      </p:sp>
      <p:sp>
        <p:nvSpPr>
          <p:cNvPr id="11" name="Content Placeholder 4">
            <a:extLst>
              <a:ext uri="{FF2B5EF4-FFF2-40B4-BE49-F238E27FC236}">
                <a16:creationId xmlns:a16="http://schemas.microsoft.com/office/drawing/2014/main" id="{AD5933BA-4F8D-015C-D2EA-ADA0FCE4B2F0}"/>
              </a:ext>
            </a:extLst>
          </p:cNvPr>
          <p:cNvSpPr txBox="1">
            <a:spLocks/>
          </p:cNvSpPr>
          <p:nvPr/>
        </p:nvSpPr>
        <p:spPr>
          <a:xfrm>
            <a:off x="290203" y="4027875"/>
            <a:ext cx="1910958" cy="332142"/>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600"/>
              </a:spcBef>
              <a:buClr>
                <a:schemeClr val="tx1"/>
              </a:buClr>
              <a:buSzPct val="85000"/>
              <a:buFont typeface="Wingdings 2" panose="05020102010507070707" pitchFamily="18" charset="2"/>
              <a:buChar char=""/>
              <a:defRPr sz="18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p:txBody>
      </p:sp>
      <p:sp>
        <p:nvSpPr>
          <p:cNvPr id="3" name="Content Placeholder 4">
            <a:extLst>
              <a:ext uri="{FF2B5EF4-FFF2-40B4-BE49-F238E27FC236}">
                <a16:creationId xmlns:a16="http://schemas.microsoft.com/office/drawing/2014/main" id="{57514441-D328-F215-C986-7013FE35783A}"/>
              </a:ext>
            </a:extLst>
          </p:cNvPr>
          <p:cNvSpPr txBox="1">
            <a:spLocks/>
          </p:cNvSpPr>
          <p:nvPr/>
        </p:nvSpPr>
        <p:spPr>
          <a:xfrm>
            <a:off x="527396" y="1365944"/>
            <a:ext cx="5792297" cy="1412589"/>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600"/>
              </a:spcBef>
              <a:buClr>
                <a:schemeClr val="tx1"/>
              </a:buClr>
              <a:buSzPct val="85000"/>
              <a:buFont typeface="Wingdings 2" panose="05020102010507070707" pitchFamily="18" charset="2"/>
              <a:buChar char=""/>
              <a:defRPr sz="18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a:latin typeface="Poppins"/>
              <a:cs typeface="Arial" panose="020B0604020202020204"/>
            </a:endParaRPr>
          </a:p>
          <a:p>
            <a:endParaRPr lang="en-US" sz="1400">
              <a:latin typeface="Poppins"/>
              <a:cs typeface="Arial" panose="020B0604020202020204"/>
            </a:endParaRPr>
          </a:p>
          <a:p>
            <a:endParaRPr lang="en-US" sz="1400">
              <a:latin typeface="Poppins"/>
              <a:cs typeface="Arial" panose="020B0604020202020204"/>
            </a:endParaRPr>
          </a:p>
        </p:txBody>
      </p:sp>
      <p:sp>
        <p:nvSpPr>
          <p:cNvPr id="13" name="TextBox 12">
            <a:extLst>
              <a:ext uri="{FF2B5EF4-FFF2-40B4-BE49-F238E27FC236}">
                <a16:creationId xmlns:a16="http://schemas.microsoft.com/office/drawing/2014/main" id="{C164CA27-B258-CC12-392A-B186979BDF1A}"/>
              </a:ext>
            </a:extLst>
          </p:cNvPr>
          <p:cNvSpPr txBox="1"/>
          <p:nvPr/>
        </p:nvSpPr>
        <p:spPr>
          <a:xfrm>
            <a:off x="290204" y="1231765"/>
            <a:ext cx="3845068" cy="646331"/>
          </a:xfrm>
          <a:prstGeom prst="rect">
            <a:avLst/>
          </a:prstGeom>
          <a:noFill/>
        </p:spPr>
        <p:txBody>
          <a:bodyPr wrap="square">
            <a:spAutoFit/>
          </a:bodyPr>
          <a:lstStyle/>
          <a:p>
            <a:endParaRPr lang="en-US" sz="1800" b="1">
              <a:latin typeface="Poppins"/>
              <a:cs typeface="Poppins"/>
            </a:endParaRPr>
          </a:p>
          <a:p>
            <a:endParaRPr lang="en-US" sz="1800" b="1">
              <a:latin typeface="Poppins"/>
              <a:cs typeface="Poppins"/>
            </a:endParaRPr>
          </a:p>
        </p:txBody>
      </p:sp>
      <p:sp>
        <p:nvSpPr>
          <p:cNvPr id="8" name="TextBox 7">
            <a:extLst>
              <a:ext uri="{FF2B5EF4-FFF2-40B4-BE49-F238E27FC236}">
                <a16:creationId xmlns:a16="http://schemas.microsoft.com/office/drawing/2014/main" id="{C6CDD4FD-11A7-33FC-823A-4C869CF655C5}"/>
              </a:ext>
            </a:extLst>
          </p:cNvPr>
          <p:cNvSpPr txBox="1"/>
          <p:nvPr/>
        </p:nvSpPr>
        <p:spPr>
          <a:xfrm>
            <a:off x="525149" y="1367679"/>
            <a:ext cx="5973531" cy="5324535"/>
          </a:xfrm>
          <a:prstGeom prst="rect">
            <a:avLst/>
          </a:prstGeom>
          <a:noFill/>
        </p:spPr>
        <p:txBody>
          <a:bodyPr wrap="square" lIns="91440" tIns="45720" rIns="91440" bIns="45720" anchor="t">
            <a:spAutoFit/>
          </a:bodyPr>
          <a:lstStyle/>
          <a:p>
            <a:r>
              <a:rPr lang="en-US" sz="1700" b="1" dirty="0">
                <a:latin typeface="Poppins"/>
                <a:cs typeface="Poppins"/>
              </a:rPr>
              <a:t>Targeted Approach</a:t>
            </a:r>
            <a:endParaRPr lang="en-US" sz="1700" dirty="0">
              <a:latin typeface="Poppins" pitchFamily="2" charset="77"/>
              <a:cs typeface="Poppins" pitchFamily="2" charset="77"/>
            </a:endParaRPr>
          </a:p>
          <a:p>
            <a:pPr marL="285750" indent="-285750">
              <a:buFont typeface="Arial"/>
              <a:buChar char="•"/>
            </a:pPr>
            <a:r>
              <a:rPr lang="en-US" sz="1700" dirty="0">
                <a:latin typeface="Poppins"/>
                <a:cs typeface="Poppins"/>
              </a:rPr>
              <a:t>Focus on tasks with more practical solutions</a:t>
            </a:r>
            <a:endParaRPr lang="en-US" sz="1700" dirty="0">
              <a:latin typeface="Poppins" pitchFamily="2" charset="77"/>
              <a:cs typeface="Poppins" pitchFamily="2" charset="77"/>
            </a:endParaRPr>
          </a:p>
          <a:p>
            <a:pPr marL="742950" lvl="1" indent="-285750">
              <a:buFont typeface="Courier New" panose="020B0604020202020204" pitchFamily="34" charset="0"/>
              <a:buChar char="o"/>
            </a:pPr>
            <a:r>
              <a:rPr lang="en-US" sz="1700" dirty="0">
                <a:latin typeface="Poppins"/>
                <a:cs typeface="Poppins"/>
              </a:rPr>
              <a:t>Example: Replacing outdated filter pots</a:t>
            </a:r>
            <a:endParaRPr lang="en-US" sz="1700" b="1" dirty="0">
              <a:latin typeface="Poppins" pitchFamily="2" charset="77"/>
              <a:cs typeface="Poppins" pitchFamily="2" charset="77"/>
            </a:endParaRPr>
          </a:p>
          <a:p>
            <a:pPr marL="742950" lvl="1" indent="-285750">
              <a:buFont typeface="Courier New" panose="020B0604020202020204" pitchFamily="34" charset="0"/>
              <a:buChar char="o"/>
            </a:pPr>
            <a:r>
              <a:rPr lang="en-US" sz="1700" dirty="0">
                <a:latin typeface="Poppins"/>
                <a:cs typeface="Poppins"/>
              </a:rPr>
              <a:t>Not all processes use these filter pots</a:t>
            </a:r>
            <a:endParaRPr lang="en-US" sz="1700" b="1" dirty="0">
              <a:latin typeface="Poppins" pitchFamily="2" charset="77"/>
              <a:cs typeface="Poppins" pitchFamily="2" charset="77"/>
            </a:endParaRPr>
          </a:p>
          <a:p>
            <a:pPr marL="285750" indent="-285750">
              <a:buFont typeface="Arial" panose="020B0604020202020204" pitchFamily="34" charset="0"/>
              <a:buChar char="•"/>
            </a:pPr>
            <a:r>
              <a:rPr lang="en-US" sz="1700" dirty="0">
                <a:latin typeface="Poppins"/>
                <a:cs typeface="Poppins"/>
              </a:rPr>
              <a:t>Matteo Gagliardi: Ops must delve into the pot to do filter changes, exposing themselves to trapped gases</a:t>
            </a:r>
          </a:p>
          <a:p>
            <a:pPr marL="742950" lvl="1" indent="-285750">
              <a:buFont typeface="Courier New" panose="020B0604020202020204" pitchFamily="34" charset="0"/>
              <a:buChar char="o"/>
            </a:pPr>
            <a:r>
              <a:rPr lang="en-US" sz="1700" dirty="0">
                <a:latin typeface="Poppins"/>
                <a:cs typeface="Poppins"/>
              </a:rPr>
              <a:t>A widespread issue at Sexsmith. </a:t>
            </a:r>
            <a:endParaRPr lang="en-US" sz="1700" dirty="0">
              <a:cs typeface="Arial" panose="020B0604020202020204"/>
            </a:endParaRPr>
          </a:p>
          <a:p>
            <a:pPr marL="742950" lvl="1" indent="-285750">
              <a:buFont typeface="Courier New"/>
              <a:buChar char="o"/>
            </a:pPr>
            <a:endParaRPr lang="en-US" sz="1700" dirty="0">
              <a:latin typeface="Poppins"/>
              <a:cs typeface="Poppins"/>
            </a:endParaRPr>
          </a:p>
          <a:p>
            <a:r>
              <a:rPr lang="en-US" sz="1700" b="1" dirty="0">
                <a:latin typeface="Poppins"/>
                <a:cs typeface="Poppins"/>
              </a:rPr>
              <a:t>Potential Improvement</a:t>
            </a:r>
            <a:endParaRPr lang="en-US" sz="1700" dirty="0">
              <a:latin typeface="Arial" panose="020B0604020202020204"/>
              <a:cs typeface="Arial" panose="020B0604020202020204"/>
            </a:endParaRPr>
          </a:p>
          <a:p>
            <a:pPr marL="285750" indent="-285750">
              <a:buFont typeface="Arial"/>
              <a:buChar char="•"/>
            </a:pPr>
            <a:r>
              <a:rPr lang="en-US" sz="1700" dirty="0">
                <a:latin typeface="Poppins"/>
                <a:cs typeface="Poppins"/>
              </a:rPr>
              <a:t>Shawn Simmonds: New filter design allows ops to open the lid in a safer manner (quick-release snap)</a:t>
            </a:r>
          </a:p>
          <a:p>
            <a:pPr marL="285750" indent="-285750">
              <a:buFont typeface="Arial"/>
              <a:buChar char="•"/>
            </a:pPr>
            <a:r>
              <a:rPr lang="en-US" sz="1700" dirty="0">
                <a:latin typeface="Poppins"/>
                <a:cs typeface="Poppins"/>
              </a:rPr>
              <a:t>An opportunity to reduce number of LEL events at Tower Lake</a:t>
            </a:r>
          </a:p>
          <a:p>
            <a:pPr marL="285750" indent="-285750">
              <a:buFont typeface="Arial" panose="020B0604020202020204" pitchFamily="34" charset="0"/>
              <a:buChar char="•"/>
            </a:pPr>
            <a:endParaRPr lang="en-US" sz="1700" dirty="0">
              <a:latin typeface="Poppins" pitchFamily="2" charset="77"/>
              <a:cs typeface="Poppins" pitchFamily="2" charset="77"/>
            </a:endParaRPr>
          </a:p>
          <a:p>
            <a:r>
              <a:rPr lang="en-US" sz="1700" b="1" dirty="0">
                <a:latin typeface="Poppins"/>
                <a:cs typeface="Poppins"/>
              </a:rPr>
              <a:t>Beyond the Numbers</a:t>
            </a:r>
          </a:p>
          <a:p>
            <a:pPr marL="285750" indent="-285750">
              <a:buFont typeface="Arial" panose="020B0604020202020204" pitchFamily="34" charset="0"/>
              <a:buChar char="•"/>
            </a:pPr>
            <a:r>
              <a:rPr lang="en-US" sz="1700" dirty="0">
                <a:latin typeface="Poppins"/>
                <a:cs typeface="Poppins"/>
              </a:rPr>
              <a:t>Decision-making includes perspectives from ops</a:t>
            </a:r>
          </a:p>
          <a:p>
            <a:pPr marL="285750" indent="-285750">
              <a:buFont typeface="Arial" panose="020B0604020202020204" pitchFamily="34" charset="0"/>
              <a:buChar char="•"/>
            </a:pPr>
            <a:r>
              <a:rPr lang="en-US" sz="1700" dirty="0">
                <a:latin typeface="Poppins"/>
                <a:cs typeface="Poppins"/>
              </a:rPr>
              <a:t>Ensure ops are safe and feel safe</a:t>
            </a:r>
            <a:endParaRPr lang="en-US" sz="1700" dirty="0">
              <a:latin typeface="Poppins" pitchFamily="2" charset="77"/>
              <a:cs typeface="Poppins" pitchFamily="2" charset="77"/>
            </a:endParaRPr>
          </a:p>
          <a:p>
            <a:endParaRPr lang="en-US" sz="1700" b="1" dirty="0">
              <a:latin typeface="Poppins" pitchFamily="2" charset="77"/>
              <a:cs typeface="Poppins" pitchFamily="2" charset="77"/>
            </a:endParaRPr>
          </a:p>
        </p:txBody>
      </p:sp>
      <p:pic>
        <p:nvPicPr>
          <p:cNvPr id="1026" name="Picture 2">
            <a:extLst>
              <a:ext uri="{FF2B5EF4-FFF2-40B4-BE49-F238E27FC236}">
                <a16:creationId xmlns:a16="http://schemas.microsoft.com/office/drawing/2014/main" id="{DD79483C-09BD-FA9C-F5B1-C57FFADBF9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3272" y="1368811"/>
            <a:ext cx="3719633" cy="4988325"/>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descr="Arrow Down with solid fill">
            <a:extLst>
              <a:ext uri="{FF2B5EF4-FFF2-40B4-BE49-F238E27FC236}">
                <a16:creationId xmlns:a16="http://schemas.microsoft.com/office/drawing/2014/main" id="{E93E5B2F-1F22-5AC6-F75A-F80962DB55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7440000">
            <a:off x="10101264" y="3907894"/>
            <a:ext cx="1243566" cy="1122436"/>
          </a:xfrm>
          <a:prstGeom prst="rect">
            <a:avLst/>
          </a:prstGeom>
        </p:spPr>
      </p:pic>
      <p:sp>
        <p:nvSpPr>
          <p:cNvPr id="4" name="Oval 3">
            <a:extLst>
              <a:ext uri="{FF2B5EF4-FFF2-40B4-BE49-F238E27FC236}">
                <a16:creationId xmlns:a16="http://schemas.microsoft.com/office/drawing/2014/main" id="{A51124F7-9812-0FCF-BD44-C9111E46ECF2}"/>
              </a:ext>
            </a:extLst>
          </p:cNvPr>
          <p:cNvSpPr/>
          <p:nvPr/>
        </p:nvSpPr>
        <p:spPr>
          <a:xfrm>
            <a:off x="7233201" y="2073774"/>
            <a:ext cx="3259209" cy="255966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TextBox 4">
            <a:extLst>
              <a:ext uri="{FF2B5EF4-FFF2-40B4-BE49-F238E27FC236}">
                <a16:creationId xmlns:a16="http://schemas.microsoft.com/office/drawing/2014/main" id="{298465B4-E44B-37CB-0787-70A9552B7914}"/>
              </a:ext>
            </a:extLst>
          </p:cNvPr>
          <p:cNvSpPr txBox="1"/>
          <p:nvPr/>
        </p:nvSpPr>
        <p:spPr>
          <a:xfrm>
            <a:off x="10824999" y="4804610"/>
            <a:ext cx="95803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b="1" dirty="0">
                <a:latin typeface="Poppins"/>
              </a:rPr>
              <a:t>Old Filter</a:t>
            </a:r>
          </a:p>
          <a:p>
            <a:pPr algn="ctr"/>
            <a:r>
              <a:rPr lang="en-US" sz="1300" b="1" dirty="0">
                <a:latin typeface="Poppins"/>
                <a:cs typeface="Arial"/>
              </a:rPr>
              <a:t>Pots</a:t>
            </a:r>
            <a:endParaRPr lang="en-US" sz="1300" dirty="0">
              <a:cs typeface="Arial"/>
            </a:endParaRPr>
          </a:p>
        </p:txBody>
      </p:sp>
    </p:spTree>
    <p:custDataLst>
      <p:tags r:id="rId1"/>
    </p:custDataLst>
    <p:extLst>
      <p:ext uri="{BB962C8B-B14F-4D97-AF65-F5344CB8AC3E}">
        <p14:creationId xmlns:p14="http://schemas.microsoft.com/office/powerpoint/2010/main" val="3753668013"/>
      </p:ext>
    </p:extLst>
  </p:cSld>
  <p:clrMapOvr>
    <a:masterClrMapping/>
  </p:clrMapOvr>
  <p:extLst>
    <p:ext uri="{6950BFC3-D8DA-4A85-94F7-54DA5524770B}">
      <p188:commentRel xmlns:p188="http://schemas.microsoft.com/office/powerpoint/2018/8/main" r:id="rId4"/>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64709" y="841310"/>
            <a:ext cx="4638371" cy="501679"/>
          </a:xfrm>
        </p:spPr>
        <p:txBody>
          <a:bodyPr anchor="t">
            <a:normAutofit/>
          </a:bodyPr>
          <a:lstStyle/>
          <a:p>
            <a:r>
              <a:rPr lang="en-US" sz="2500" b="1" dirty="0">
                <a:latin typeface="Poppins"/>
                <a:cs typeface="Poppins"/>
              </a:rPr>
              <a:t>Project Impact </a:t>
            </a:r>
            <a:endParaRPr lang="en-US" sz="2500" dirty="0">
              <a:cs typeface="Arial"/>
            </a:endParaRPr>
          </a:p>
        </p:txBody>
      </p:sp>
      <p:sp>
        <p:nvSpPr>
          <p:cNvPr id="7" name="Slide Number Placeholder 6">
            <a:extLst>
              <a:ext uri="{FF2B5EF4-FFF2-40B4-BE49-F238E27FC236}">
                <a16:creationId xmlns:a16="http://schemas.microsoft.com/office/drawing/2014/main" id="{E66D8954-3317-4CB0-AF7A-0E933C1D683C}"/>
              </a:ext>
            </a:extLst>
          </p:cNvPr>
          <p:cNvSpPr>
            <a:spLocks noGrp="1"/>
          </p:cNvSpPr>
          <p:nvPr>
            <p:ph type="sldNum" sz="quarter" idx="12"/>
          </p:nvPr>
        </p:nvSpPr>
        <p:spPr>
          <a:xfrm>
            <a:off x="11276557" y="6422489"/>
            <a:ext cx="609600" cy="365125"/>
          </a:xfrm>
        </p:spPr>
        <p:txBody>
          <a:bodyPr anchor="ctr">
            <a:normAutofit/>
          </a:bodyPr>
          <a:lstStyle/>
          <a:p>
            <a:pPr>
              <a:spcAft>
                <a:spcPts val="600"/>
              </a:spcAft>
            </a:pPr>
            <a:fld id="{6EEFD2D6-1C8F-49EC-8F31-DAEFA9025994}" type="slidenum">
              <a:rPr lang="en-US" sz="1300" smtClean="0"/>
              <a:pPr>
                <a:spcAft>
                  <a:spcPts val="600"/>
                </a:spcAft>
              </a:pPr>
              <a:t>18</a:t>
            </a:fld>
            <a:endParaRPr lang="en-US" sz="1300"/>
          </a:p>
        </p:txBody>
      </p:sp>
      <p:sp>
        <p:nvSpPr>
          <p:cNvPr id="12" name="Text Placeholder 11">
            <a:extLst>
              <a:ext uri="{FF2B5EF4-FFF2-40B4-BE49-F238E27FC236}">
                <a16:creationId xmlns:a16="http://schemas.microsoft.com/office/drawing/2014/main" id="{8BDEDE26-1AC3-4CBB-A4F8-144D185B88DA}"/>
              </a:ext>
            </a:extLst>
          </p:cNvPr>
          <p:cNvSpPr>
            <a:spLocks noGrp="1"/>
          </p:cNvSpPr>
          <p:nvPr>
            <p:ph type="body" sz="quarter" idx="13"/>
          </p:nvPr>
        </p:nvSpPr>
        <p:spPr>
          <a:xfrm>
            <a:off x="264709" y="243356"/>
            <a:ext cx="9313862" cy="365760"/>
          </a:xfrm>
        </p:spPr>
        <p:txBody>
          <a:bodyPr anchor="b">
            <a:normAutofit/>
          </a:bodyPr>
          <a:lstStyle/>
          <a:p>
            <a:r>
              <a:rPr lang="en-US" b="1" dirty="0"/>
              <a:t>SOLUTIONS &amp; IMPACT</a:t>
            </a:r>
          </a:p>
        </p:txBody>
      </p:sp>
      <p:sp>
        <p:nvSpPr>
          <p:cNvPr id="11" name="Content Placeholder 4">
            <a:extLst>
              <a:ext uri="{FF2B5EF4-FFF2-40B4-BE49-F238E27FC236}">
                <a16:creationId xmlns:a16="http://schemas.microsoft.com/office/drawing/2014/main" id="{AD5933BA-4F8D-015C-D2EA-ADA0FCE4B2F0}"/>
              </a:ext>
            </a:extLst>
          </p:cNvPr>
          <p:cNvSpPr txBox="1">
            <a:spLocks/>
          </p:cNvSpPr>
          <p:nvPr/>
        </p:nvSpPr>
        <p:spPr>
          <a:xfrm>
            <a:off x="290203" y="4027875"/>
            <a:ext cx="1910958" cy="332142"/>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600"/>
              </a:spcBef>
              <a:buClr>
                <a:schemeClr val="tx1"/>
              </a:buClr>
              <a:buSzPct val="85000"/>
              <a:buFont typeface="Wingdings 2" panose="05020102010507070707" pitchFamily="18" charset="2"/>
              <a:buChar char=""/>
              <a:defRPr sz="18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p:txBody>
      </p:sp>
      <p:sp>
        <p:nvSpPr>
          <p:cNvPr id="3" name="Content Placeholder 4">
            <a:extLst>
              <a:ext uri="{FF2B5EF4-FFF2-40B4-BE49-F238E27FC236}">
                <a16:creationId xmlns:a16="http://schemas.microsoft.com/office/drawing/2014/main" id="{57514441-D328-F215-C986-7013FE35783A}"/>
              </a:ext>
            </a:extLst>
          </p:cNvPr>
          <p:cNvSpPr txBox="1">
            <a:spLocks/>
          </p:cNvSpPr>
          <p:nvPr/>
        </p:nvSpPr>
        <p:spPr>
          <a:xfrm>
            <a:off x="527396" y="1365944"/>
            <a:ext cx="5792297" cy="1412589"/>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600"/>
              </a:spcBef>
              <a:buClr>
                <a:schemeClr val="tx1"/>
              </a:buClr>
              <a:buSzPct val="85000"/>
              <a:buFont typeface="Wingdings 2" panose="05020102010507070707" pitchFamily="18" charset="2"/>
              <a:buChar char=""/>
              <a:defRPr sz="18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a:latin typeface="Poppins"/>
              <a:cs typeface="Arial" panose="020B0604020202020204"/>
            </a:endParaRPr>
          </a:p>
          <a:p>
            <a:endParaRPr lang="en-US" sz="1400">
              <a:latin typeface="Poppins"/>
              <a:cs typeface="Arial" panose="020B0604020202020204"/>
            </a:endParaRPr>
          </a:p>
          <a:p>
            <a:endParaRPr lang="en-US" sz="1400">
              <a:latin typeface="Poppins"/>
              <a:cs typeface="Arial" panose="020B0604020202020204"/>
            </a:endParaRPr>
          </a:p>
        </p:txBody>
      </p:sp>
      <p:sp>
        <p:nvSpPr>
          <p:cNvPr id="4" name="TextBox 3">
            <a:extLst>
              <a:ext uri="{FF2B5EF4-FFF2-40B4-BE49-F238E27FC236}">
                <a16:creationId xmlns:a16="http://schemas.microsoft.com/office/drawing/2014/main" id="{3FB1A1C8-E746-CB41-68F7-AF06F4F5407C}"/>
              </a:ext>
            </a:extLst>
          </p:cNvPr>
          <p:cNvSpPr txBox="1"/>
          <p:nvPr/>
        </p:nvSpPr>
        <p:spPr>
          <a:xfrm>
            <a:off x="685349" y="1549241"/>
            <a:ext cx="4353482" cy="4524315"/>
          </a:xfrm>
          <a:prstGeom prst="rect">
            <a:avLst/>
          </a:prstGeom>
          <a:noFill/>
        </p:spPr>
        <p:txBody>
          <a:bodyPr wrap="square" lIns="91440" tIns="45720" rIns="91440" bIns="45720" anchor="t">
            <a:spAutoFit/>
          </a:bodyPr>
          <a:lstStyle/>
          <a:p>
            <a:r>
              <a:rPr lang="en-US" b="1" dirty="0">
                <a:latin typeface="Poppins"/>
                <a:cs typeface="Poppins"/>
              </a:rPr>
              <a:t>Employee Safety</a:t>
            </a:r>
          </a:p>
          <a:p>
            <a:pPr marL="285750" indent="-285750">
              <a:buFont typeface="Arial" panose="020B0604020202020204" pitchFamily="34" charset="0"/>
              <a:buChar char="•"/>
            </a:pPr>
            <a:r>
              <a:rPr lang="en-US" b="0" i="0" dirty="0">
                <a:effectLst/>
                <a:latin typeface="Poppins"/>
                <a:cs typeface="Poppins"/>
              </a:rPr>
              <a:t>Improved working conditions </a:t>
            </a:r>
            <a:r>
              <a:rPr lang="en-US" dirty="0">
                <a:latin typeface="Poppins"/>
                <a:cs typeface="Poppins"/>
              </a:rPr>
              <a:t>can </a:t>
            </a:r>
            <a:r>
              <a:rPr lang="en-US" b="0" i="0" dirty="0">
                <a:effectLst/>
                <a:latin typeface="Poppins"/>
                <a:cs typeface="Poppins"/>
              </a:rPr>
              <a:t>lead to greater job satisfaction</a:t>
            </a:r>
          </a:p>
          <a:p>
            <a:endParaRPr lang="en-US" dirty="0">
              <a:latin typeface="Poppins" pitchFamily="2" charset="77"/>
              <a:cs typeface="Poppins" pitchFamily="2" charset="77"/>
            </a:endParaRPr>
          </a:p>
          <a:p>
            <a:r>
              <a:rPr lang="en-US" b="1" i="0" dirty="0">
                <a:effectLst/>
                <a:latin typeface="Poppins"/>
                <a:cs typeface="Poppins"/>
              </a:rPr>
              <a:t>Company Reputation</a:t>
            </a:r>
          </a:p>
          <a:p>
            <a:pPr marL="285750" indent="-285750">
              <a:buFont typeface="Arial" panose="020B0604020202020204" pitchFamily="34" charset="0"/>
              <a:buChar char="•"/>
            </a:pPr>
            <a:r>
              <a:rPr lang="en-US" b="0" i="0" dirty="0">
                <a:effectLst/>
                <a:latin typeface="Poppins"/>
                <a:cs typeface="Poppins"/>
              </a:rPr>
              <a:t>Commitment to safety can boost reputation of company</a:t>
            </a:r>
          </a:p>
          <a:p>
            <a:pPr marL="285750" indent="-285750">
              <a:buFont typeface="Arial" panose="020B0604020202020204" pitchFamily="34" charset="0"/>
              <a:buChar char="•"/>
            </a:pPr>
            <a:r>
              <a:rPr lang="en-US" dirty="0">
                <a:latin typeface="Poppins"/>
                <a:cs typeface="Poppins"/>
              </a:rPr>
              <a:t>Key stakeholders: employees and investors </a:t>
            </a:r>
            <a:endParaRPr lang="en-US" b="0" i="0" dirty="0">
              <a:effectLst/>
              <a:latin typeface="Poppins"/>
              <a:cs typeface="Poppins"/>
            </a:endParaRPr>
          </a:p>
          <a:p>
            <a:endParaRPr lang="en-US" dirty="0">
              <a:latin typeface="Poppins" pitchFamily="2" charset="77"/>
              <a:cs typeface="Poppins" pitchFamily="2" charset="77"/>
            </a:endParaRPr>
          </a:p>
          <a:p>
            <a:r>
              <a:rPr lang="en-US" b="1" dirty="0">
                <a:latin typeface="Poppins"/>
                <a:cs typeface="Poppins"/>
              </a:rPr>
              <a:t>Communication</a:t>
            </a:r>
          </a:p>
          <a:p>
            <a:pPr marL="285750" indent="-285750">
              <a:buFont typeface="Arial" panose="020B0604020202020204" pitchFamily="34" charset="0"/>
              <a:buChar char="•"/>
            </a:pPr>
            <a:r>
              <a:rPr lang="en-US" b="0" i="0" dirty="0">
                <a:effectLst/>
                <a:latin typeface="Poppins"/>
                <a:cs typeface="Poppins"/>
              </a:rPr>
              <a:t>Daily emails have been increasing communications </a:t>
            </a:r>
          </a:p>
          <a:p>
            <a:pPr marL="285750" indent="-285750">
              <a:buFont typeface="Arial" panose="020B0604020202020204" pitchFamily="34" charset="0"/>
              <a:buChar char="•"/>
            </a:pPr>
            <a:r>
              <a:rPr lang="en-US" b="0" i="0" dirty="0">
                <a:effectLst/>
                <a:latin typeface="Poppins"/>
                <a:cs typeface="Poppins"/>
              </a:rPr>
              <a:t>Fosters a proactive and collaborative safety culture</a:t>
            </a:r>
          </a:p>
          <a:p>
            <a:endParaRPr lang="en-US" dirty="0">
              <a:latin typeface="Poppins" pitchFamily="2" charset="77"/>
              <a:cs typeface="Poppins" pitchFamily="2" charset="77"/>
            </a:endParaRPr>
          </a:p>
        </p:txBody>
      </p:sp>
      <p:pic>
        <p:nvPicPr>
          <p:cNvPr id="17" name="Graphic 16" descr="Greek Pillar with solid fill">
            <a:extLst>
              <a:ext uri="{FF2B5EF4-FFF2-40B4-BE49-F238E27FC236}">
                <a16:creationId xmlns:a16="http://schemas.microsoft.com/office/drawing/2014/main" id="{5FFFC2B7-642C-0198-051E-51BF97F1B3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6055" y="2490216"/>
            <a:ext cx="1877568" cy="1877568"/>
          </a:xfrm>
          <a:prstGeom prst="rect">
            <a:avLst/>
          </a:prstGeom>
        </p:spPr>
      </p:pic>
      <p:pic>
        <p:nvPicPr>
          <p:cNvPr id="18" name="Graphic 17" descr="Greek Pillar with solid fill">
            <a:extLst>
              <a:ext uri="{FF2B5EF4-FFF2-40B4-BE49-F238E27FC236}">
                <a16:creationId xmlns:a16="http://schemas.microsoft.com/office/drawing/2014/main" id="{9CC68EAA-07B0-756C-8C4E-FEFB5F380B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2063" y="2490216"/>
            <a:ext cx="1877568" cy="1877568"/>
          </a:xfrm>
          <a:prstGeom prst="rect">
            <a:avLst/>
          </a:prstGeom>
        </p:spPr>
      </p:pic>
      <p:pic>
        <p:nvPicPr>
          <p:cNvPr id="19" name="Graphic 18" descr="Greek Pillar with solid fill">
            <a:extLst>
              <a:ext uri="{FF2B5EF4-FFF2-40B4-BE49-F238E27FC236}">
                <a16:creationId xmlns:a16="http://schemas.microsoft.com/office/drawing/2014/main" id="{183F7857-7F75-1C7B-307D-45C93DB6FB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28071" y="2482449"/>
            <a:ext cx="1877568" cy="1877568"/>
          </a:xfrm>
          <a:prstGeom prst="rect">
            <a:avLst/>
          </a:prstGeom>
        </p:spPr>
      </p:pic>
      <p:pic>
        <p:nvPicPr>
          <p:cNvPr id="21" name="Graphic 20" descr="Construction worker male with solid fill">
            <a:extLst>
              <a:ext uri="{FF2B5EF4-FFF2-40B4-BE49-F238E27FC236}">
                <a16:creationId xmlns:a16="http://schemas.microsoft.com/office/drawing/2014/main" id="{CD8846AF-3C40-75CB-726D-3670FD1524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059" y="2778533"/>
            <a:ext cx="563561" cy="563561"/>
          </a:xfrm>
          <a:prstGeom prst="rect">
            <a:avLst/>
          </a:prstGeom>
        </p:spPr>
      </p:pic>
      <p:pic>
        <p:nvPicPr>
          <p:cNvPr id="23" name="Graphic 22" descr="Rating 3 Star with solid fill">
            <a:extLst>
              <a:ext uri="{FF2B5EF4-FFF2-40B4-BE49-F238E27FC236}">
                <a16:creationId xmlns:a16="http://schemas.microsoft.com/office/drawing/2014/main" id="{BD6391A2-DFB0-3C0E-E0BC-E3FCBFACEE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4780" y="2744246"/>
            <a:ext cx="597848" cy="597848"/>
          </a:xfrm>
          <a:prstGeom prst="rect">
            <a:avLst/>
          </a:prstGeom>
        </p:spPr>
      </p:pic>
      <p:pic>
        <p:nvPicPr>
          <p:cNvPr id="25" name="Graphic 24" descr="Meeting with solid fill">
            <a:extLst>
              <a:ext uri="{FF2B5EF4-FFF2-40B4-BE49-F238E27FC236}">
                <a16:creationId xmlns:a16="http://schemas.microsoft.com/office/drawing/2014/main" id="{E30F7FFE-767F-2A36-F2DD-494CC3355EC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50788" y="2712963"/>
            <a:ext cx="629131" cy="629131"/>
          </a:xfrm>
          <a:prstGeom prst="rect">
            <a:avLst/>
          </a:prstGeom>
        </p:spPr>
      </p:pic>
    </p:spTree>
    <p:custDataLst>
      <p:tags r:id="rId1"/>
    </p:custDataLst>
    <p:extLst>
      <p:ext uri="{BB962C8B-B14F-4D97-AF65-F5344CB8AC3E}">
        <p14:creationId xmlns:p14="http://schemas.microsoft.com/office/powerpoint/2010/main" val="3710054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D65E0-56A6-AB8A-6012-C35EE28A1388}"/>
            </a:ext>
          </a:extLst>
        </p:cNvPr>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03E6A6F-7974-498C-0632-99027E3391FB}"/>
              </a:ext>
            </a:extLst>
          </p:cNvPr>
          <p:cNvSpPr>
            <a:spLocks noGrp="1"/>
          </p:cNvSpPr>
          <p:nvPr>
            <p:ph type="pic" sz="quarter" idx="13"/>
          </p:nvPr>
        </p:nvSpPr>
        <p:spPr>
          <a:solidFill>
            <a:srgbClr val="006B83"/>
          </a:solidFill>
        </p:spPr>
        <p:txBody>
          <a:bodyPr/>
          <a:lstStyle/>
          <a:p>
            <a:endParaRPr lang="en-US" dirty="0"/>
          </a:p>
        </p:txBody>
      </p:sp>
      <p:sp>
        <p:nvSpPr>
          <p:cNvPr id="8" name="Title 7">
            <a:extLst>
              <a:ext uri="{FF2B5EF4-FFF2-40B4-BE49-F238E27FC236}">
                <a16:creationId xmlns:a16="http://schemas.microsoft.com/office/drawing/2014/main" id="{6AFB6BF1-549C-BC7B-BE6B-5BE8292D9856}"/>
              </a:ext>
            </a:extLst>
          </p:cNvPr>
          <p:cNvSpPr>
            <a:spLocks noGrp="1"/>
          </p:cNvSpPr>
          <p:nvPr>
            <p:ph type="title"/>
          </p:nvPr>
        </p:nvSpPr>
        <p:spPr>
          <a:xfrm>
            <a:off x="654833" y="2143696"/>
            <a:ext cx="6100993" cy="1500187"/>
          </a:xfrm>
        </p:spPr>
        <p:txBody>
          <a:bodyPr/>
          <a:lstStyle/>
          <a:p>
            <a:r>
              <a:rPr lang="en-US" b="1" dirty="0">
                <a:latin typeface="Poppins"/>
                <a:cs typeface="Poppins"/>
              </a:rPr>
              <a:t>Next Steps </a:t>
            </a:r>
            <a:endParaRPr lang="en-US" dirty="0"/>
          </a:p>
        </p:txBody>
      </p:sp>
      <p:pic>
        <p:nvPicPr>
          <p:cNvPr id="16" name="Picture Placeholder 8" descr="A tree with a mountain in the background&#10;&#10;Description automatically generated">
            <a:extLst>
              <a:ext uri="{FF2B5EF4-FFF2-40B4-BE49-F238E27FC236}">
                <a16:creationId xmlns:a16="http://schemas.microsoft.com/office/drawing/2014/main" id="{39F9C172-9DD7-53BA-0795-733EC351A490}"/>
              </a:ext>
            </a:extLst>
          </p:cNvPr>
          <p:cNvPicPr>
            <a:picLocks noGrp="1" noChangeAspect="1"/>
          </p:cNvPicPr>
          <p:nvPr>
            <p:ph type="pic" sz="quarter" idx="10"/>
          </p:nvPr>
        </p:nvPicPr>
        <p:blipFill rotWithShape="1">
          <a:blip r:embed="rId4"/>
          <a:srcRect l="10528" t="6055" r="12909" b="18250"/>
          <a:stretch/>
        </p:blipFill>
        <p:spPr>
          <a:xfrm>
            <a:off x="4076849" y="2233190"/>
            <a:ext cx="7625756" cy="4624810"/>
          </a:xfrm>
        </p:spPr>
      </p:pic>
      <p:sp>
        <p:nvSpPr>
          <p:cNvPr id="11" name="Slide Number Placeholder 10">
            <a:extLst>
              <a:ext uri="{FF2B5EF4-FFF2-40B4-BE49-F238E27FC236}">
                <a16:creationId xmlns:a16="http://schemas.microsoft.com/office/drawing/2014/main" id="{D4AC65C2-81AA-762D-9EA7-A6D8AAB60F46}"/>
              </a:ext>
            </a:extLst>
          </p:cNvPr>
          <p:cNvSpPr>
            <a:spLocks noGrp="1"/>
          </p:cNvSpPr>
          <p:nvPr>
            <p:ph type="sldNum" sz="quarter" idx="11"/>
          </p:nvPr>
        </p:nvSpPr>
        <p:spPr/>
        <p:txBody>
          <a:bodyPr/>
          <a:lstStyle/>
          <a:p>
            <a:fld id="{FF33EA07-9897-48D0-83D1-77E6B61918ED}" type="slidenum">
              <a:rPr lang="en-US" smtClean="0"/>
              <a:pPr/>
              <a:t>19</a:t>
            </a:fld>
            <a:endParaRPr lang="en-US"/>
          </a:p>
        </p:txBody>
      </p:sp>
      <p:sp>
        <p:nvSpPr>
          <p:cNvPr id="2" name="Rectangle 1">
            <a:extLst>
              <a:ext uri="{FF2B5EF4-FFF2-40B4-BE49-F238E27FC236}">
                <a16:creationId xmlns:a16="http://schemas.microsoft.com/office/drawing/2014/main" id="{B020D5EF-87DE-E153-33C4-03DE9065E73A}"/>
              </a:ext>
            </a:extLst>
          </p:cNvPr>
          <p:cNvSpPr/>
          <p:nvPr/>
        </p:nvSpPr>
        <p:spPr>
          <a:xfrm>
            <a:off x="0" y="0"/>
            <a:ext cx="3968496" cy="429768"/>
          </a:xfrm>
          <a:prstGeom prst="rect">
            <a:avLst/>
          </a:prstGeom>
          <a:solidFill>
            <a:srgbClr val="006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502129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326549" y="817373"/>
            <a:ext cx="11153775" cy="446451"/>
          </a:xfrm>
        </p:spPr>
        <p:txBody>
          <a:bodyPr anchor="t">
            <a:normAutofit fontScale="90000"/>
          </a:bodyPr>
          <a:lstStyle/>
          <a:p>
            <a:r>
              <a:rPr lang="en-US" altLang="en-US" b="1" dirty="0"/>
              <a:t>Self-Introduction</a:t>
            </a:r>
            <a:endParaRPr lang="en-US" dirty="0"/>
          </a:p>
        </p:txBody>
      </p:sp>
      <p:sp>
        <p:nvSpPr>
          <p:cNvPr id="6" name="Content Placeholder 5"/>
          <p:cNvSpPr>
            <a:spLocks noGrp="1"/>
          </p:cNvSpPr>
          <p:nvPr>
            <p:ph sz="half" idx="1"/>
          </p:nvPr>
        </p:nvSpPr>
        <p:spPr>
          <a:xfrm>
            <a:off x="326549" y="1443253"/>
            <a:ext cx="3888154" cy="5142563"/>
          </a:xfrm>
        </p:spPr>
        <p:txBody>
          <a:bodyPr vert="horz" lIns="91440" tIns="45720" rIns="91440" bIns="45720" rtlCol="0">
            <a:noAutofit/>
          </a:bodyPr>
          <a:lstStyle/>
          <a:p>
            <a:pPr marL="0" indent="0">
              <a:lnSpc>
                <a:spcPct val="100000"/>
              </a:lnSpc>
              <a:buNone/>
            </a:pPr>
            <a:r>
              <a:rPr lang="en-US" sz="1600" b="1" dirty="0">
                <a:latin typeface="Poppins" pitchFamily="2" charset="77"/>
                <a:cs typeface="Poppins" pitchFamily="2" charset="77"/>
              </a:rPr>
              <a:t>Background </a:t>
            </a:r>
          </a:p>
          <a:p>
            <a:pPr>
              <a:lnSpc>
                <a:spcPct val="100000"/>
              </a:lnSpc>
            </a:pPr>
            <a:r>
              <a:rPr lang="en-US" sz="1600" dirty="0">
                <a:latin typeface="Poppins" pitchFamily="2" charset="77"/>
                <a:cs typeface="Poppins" pitchFamily="2" charset="77"/>
              </a:rPr>
              <a:t>BSBA in Information Systems from CU Denver</a:t>
            </a:r>
          </a:p>
          <a:p>
            <a:pPr marL="0" indent="0">
              <a:lnSpc>
                <a:spcPct val="100000"/>
              </a:lnSpc>
              <a:buClr>
                <a:srgbClr val="535759"/>
              </a:buClr>
              <a:buNone/>
            </a:pPr>
            <a:r>
              <a:rPr lang="en-US" sz="1600" b="1" dirty="0">
                <a:latin typeface="Poppins" pitchFamily="2" charset="77"/>
                <a:cs typeface="Poppins" pitchFamily="2" charset="77"/>
              </a:rPr>
              <a:t>Position</a:t>
            </a:r>
          </a:p>
          <a:p>
            <a:pPr>
              <a:lnSpc>
                <a:spcPct val="100000"/>
              </a:lnSpc>
              <a:buClr>
                <a:srgbClr val="535759"/>
              </a:buClr>
            </a:pPr>
            <a:r>
              <a:rPr lang="en-US" sz="1600" dirty="0">
                <a:latin typeface="Poppins" pitchFamily="2" charset="77"/>
                <a:cs typeface="Poppins" pitchFamily="2" charset="77"/>
              </a:rPr>
              <a:t>EH&amp;S Data and Analytics Intern</a:t>
            </a:r>
          </a:p>
          <a:p>
            <a:pPr marL="0" indent="0">
              <a:lnSpc>
                <a:spcPct val="100000"/>
              </a:lnSpc>
              <a:buClr>
                <a:srgbClr val="535759"/>
              </a:buClr>
              <a:buNone/>
            </a:pPr>
            <a:r>
              <a:rPr lang="en-US" sz="1600" b="1" dirty="0">
                <a:latin typeface="Poppins" pitchFamily="2" charset="77"/>
                <a:cs typeface="Poppins" pitchFamily="2" charset="77"/>
              </a:rPr>
              <a:t>Plans after college</a:t>
            </a:r>
          </a:p>
          <a:p>
            <a:pPr>
              <a:lnSpc>
                <a:spcPct val="100000"/>
              </a:lnSpc>
              <a:buClr>
                <a:srgbClr val="535759"/>
              </a:buClr>
            </a:pPr>
            <a:r>
              <a:rPr lang="en-US" sz="1600" dirty="0">
                <a:latin typeface="Poppins" pitchFamily="2" charset="77"/>
                <a:cs typeface="Poppins" pitchFamily="2" charset="77"/>
              </a:rPr>
              <a:t>Enter the workforce </a:t>
            </a:r>
          </a:p>
          <a:p>
            <a:pPr>
              <a:lnSpc>
                <a:spcPct val="100000"/>
              </a:lnSpc>
              <a:buClr>
                <a:srgbClr val="535759"/>
              </a:buClr>
            </a:pPr>
            <a:r>
              <a:rPr lang="en-US" sz="1600" dirty="0">
                <a:latin typeface="Poppins" pitchFamily="2" charset="77"/>
                <a:cs typeface="Poppins" pitchFamily="2" charset="77"/>
              </a:rPr>
              <a:t>MS in Analytics from GA Tech</a:t>
            </a:r>
          </a:p>
          <a:p>
            <a:pPr marL="0" indent="0">
              <a:lnSpc>
                <a:spcPct val="100000"/>
              </a:lnSpc>
              <a:buClr>
                <a:srgbClr val="535759"/>
              </a:buClr>
              <a:buNone/>
            </a:pPr>
            <a:r>
              <a:rPr lang="en-US" sz="1600" b="1" dirty="0">
                <a:latin typeface="Poppins" pitchFamily="2" charset="77"/>
                <a:cs typeface="Poppins" pitchFamily="2" charset="77"/>
              </a:rPr>
              <a:t>Favorite Activities: </a:t>
            </a:r>
          </a:p>
          <a:p>
            <a:pPr>
              <a:lnSpc>
                <a:spcPct val="100000"/>
              </a:lnSpc>
              <a:buClr>
                <a:srgbClr val="535759"/>
              </a:buClr>
            </a:pPr>
            <a:r>
              <a:rPr lang="en-US" sz="1600" dirty="0">
                <a:latin typeface="Poppins" pitchFamily="2" charset="77"/>
                <a:cs typeface="Poppins" pitchFamily="2" charset="77"/>
              </a:rPr>
              <a:t>Traveling, backpacking in the outdoors, hiking, trying new dishes, weightlifting, biking, spending time with friends and family</a:t>
            </a:r>
          </a:p>
        </p:txBody>
      </p:sp>
      <p:pic>
        <p:nvPicPr>
          <p:cNvPr id="9220" name="Picture 4">
            <a:extLst>
              <a:ext uri="{FF2B5EF4-FFF2-40B4-BE49-F238E27FC236}">
                <a16:creationId xmlns:a16="http://schemas.microsoft.com/office/drawing/2014/main" id="{6AF280CE-3C58-7E1C-30B2-EC1D9C7A50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117" r="-2" b="-2"/>
          <a:stretch/>
        </p:blipFill>
        <p:spPr bwMode="auto">
          <a:xfrm>
            <a:off x="4359594" y="1721248"/>
            <a:ext cx="3337560" cy="4222352"/>
          </a:xfrm>
          <a:prstGeom prst="rect">
            <a:avLst/>
          </a:prstGeom>
          <a:solidFill>
            <a:srgbClr val="FFFFFF"/>
          </a:solidFill>
        </p:spPr>
      </p:pic>
      <p:sp>
        <p:nvSpPr>
          <p:cNvPr id="3" name="Slide Number Placeholder 2">
            <a:extLst>
              <a:ext uri="{FF2B5EF4-FFF2-40B4-BE49-F238E27FC236}">
                <a16:creationId xmlns:a16="http://schemas.microsoft.com/office/drawing/2014/main" id="{BF3254FA-4614-45FA-AA94-D42E78679DA3}"/>
              </a:ext>
            </a:extLst>
          </p:cNvPr>
          <p:cNvSpPr>
            <a:spLocks noGrp="1"/>
          </p:cNvSpPr>
          <p:nvPr>
            <p:ph type="sldNum" sz="quarter" idx="12"/>
          </p:nvPr>
        </p:nvSpPr>
        <p:spPr>
          <a:xfrm>
            <a:off x="11277600" y="6284224"/>
            <a:ext cx="609600" cy="365125"/>
          </a:xfrm>
        </p:spPr>
        <p:txBody>
          <a:bodyPr anchor="ctr">
            <a:normAutofit/>
          </a:bodyPr>
          <a:lstStyle/>
          <a:p>
            <a:pPr>
              <a:spcAft>
                <a:spcPts val="600"/>
              </a:spcAft>
            </a:pPr>
            <a:fld id="{6EEFD2D6-1C8F-49EC-8F31-DAEFA9025994}" type="slidenum">
              <a:rPr lang="en-US" sz="1300" smtClean="0"/>
              <a:pPr>
                <a:spcAft>
                  <a:spcPts val="600"/>
                </a:spcAft>
              </a:pPr>
              <a:t>2</a:t>
            </a:fld>
            <a:endParaRPr lang="en-US" sz="1300"/>
          </a:p>
        </p:txBody>
      </p:sp>
      <p:sp>
        <p:nvSpPr>
          <p:cNvPr id="20" name="Text Placeholder 19">
            <a:extLst>
              <a:ext uri="{FF2B5EF4-FFF2-40B4-BE49-F238E27FC236}">
                <a16:creationId xmlns:a16="http://schemas.microsoft.com/office/drawing/2014/main" id="{8C04DD4D-BE55-4754-A63E-765181EBCA00}"/>
              </a:ext>
            </a:extLst>
          </p:cNvPr>
          <p:cNvSpPr>
            <a:spLocks noGrp="1"/>
          </p:cNvSpPr>
          <p:nvPr>
            <p:ph type="body" sz="quarter" idx="13"/>
          </p:nvPr>
        </p:nvSpPr>
        <p:spPr>
          <a:xfrm>
            <a:off x="326549" y="272184"/>
            <a:ext cx="1641951" cy="365760"/>
          </a:xfrm>
        </p:spPr>
        <p:txBody>
          <a:bodyPr anchor="b">
            <a:normAutofit/>
          </a:bodyPr>
          <a:lstStyle/>
          <a:p>
            <a:r>
              <a:rPr lang="en-US" b="1"/>
              <a:t>ABOUT ME </a:t>
            </a:r>
          </a:p>
        </p:txBody>
      </p:sp>
      <p:pic>
        <p:nvPicPr>
          <p:cNvPr id="5" name="Picture 4">
            <a:extLst>
              <a:ext uri="{FF2B5EF4-FFF2-40B4-BE49-F238E27FC236}">
                <a16:creationId xmlns:a16="http://schemas.microsoft.com/office/drawing/2014/main" id="{BDD802AA-108A-878D-D915-A0A44A43B870}"/>
              </a:ext>
            </a:extLst>
          </p:cNvPr>
          <p:cNvPicPr>
            <a:picLocks noChangeAspect="1"/>
          </p:cNvPicPr>
          <p:nvPr/>
        </p:nvPicPr>
        <p:blipFill>
          <a:blip r:embed="rId5"/>
          <a:srcRect t="17875" r="2" b="4877"/>
          <a:stretch/>
        </p:blipFill>
        <p:spPr>
          <a:xfrm>
            <a:off x="8046720" y="1912184"/>
            <a:ext cx="3840480" cy="3840480"/>
          </a:xfrm>
          <a:prstGeom prst="rect">
            <a:avLst/>
          </a:prstGeom>
          <a:noFill/>
        </p:spPr>
      </p:pic>
    </p:spTree>
    <p:custDataLst>
      <p:tags r:id="rId1"/>
    </p:custDataLst>
    <p:extLst>
      <p:ext uri="{BB962C8B-B14F-4D97-AF65-F5344CB8AC3E}">
        <p14:creationId xmlns:p14="http://schemas.microsoft.com/office/powerpoint/2010/main" val="27567806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64709" y="855192"/>
            <a:ext cx="4638371" cy="501679"/>
          </a:xfrm>
        </p:spPr>
        <p:txBody>
          <a:bodyPr anchor="t">
            <a:normAutofit/>
          </a:bodyPr>
          <a:lstStyle/>
          <a:p>
            <a:r>
              <a:rPr lang="en-US" sz="2800" b="1" dirty="0">
                <a:latin typeface="Poppins"/>
                <a:cs typeface="Poppins"/>
              </a:rPr>
              <a:t>Next Steps of the Project</a:t>
            </a:r>
            <a:endParaRPr lang="en-US" sz="2800" dirty="0">
              <a:cs typeface="Arial"/>
            </a:endParaRPr>
          </a:p>
        </p:txBody>
      </p:sp>
      <p:sp>
        <p:nvSpPr>
          <p:cNvPr id="7" name="Slide Number Placeholder 6">
            <a:extLst>
              <a:ext uri="{FF2B5EF4-FFF2-40B4-BE49-F238E27FC236}">
                <a16:creationId xmlns:a16="http://schemas.microsoft.com/office/drawing/2014/main" id="{E66D8954-3317-4CB0-AF7A-0E933C1D683C}"/>
              </a:ext>
            </a:extLst>
          </p:cNvPr>
          <p:cNvSpPr>
            <a:spLocks noGrp="1"/>
          </p:cNvSpPr>
          <p:nvPr>
            <p:ph type="sldNum" sz="quarter" idx="12"/>
          </p:nvPr>
        </p:nvSpPr>
        <p:spPr>
          <a:xfrm>
            <a:off x="11276557" y="6422489"/>
            <a:ext cx="609600" cy="365125"/>
          </a:xfrm>
        </p:spPr>
        <p:txBody>
          <a:bodyPr anchor="ctr">
            <a:normAutofit/>
          </a:bodyPr>
          <a:lstStyle/>
          <a:p>
            <a:pPr>
              <a:spcAft>
                <a:spcPts val="600"/>
              </a:spcAft>
            </a:pPr>
            <a:fld id="{6EEFD2D6-1C8F-49EC-8F31-DAEFA9025994}" type="slidenum">
              <a:rPr lang="en-US" sz="1300" smtClean="0"/>
              <a:pPr>
                <a:spcAft>
                  <a:spcPts val="600"/>
                </a:spcAft>
              </a:pPr>
              <a:t>20</a:t>
            </a:fld>
            <a:endParaRPr lang="en-US" sz="1300"/>
          </a:p>
        </p:txBody>
      </p:sp>
      <p:sp>
        <p:nvSpPr>
          <p:cNvPr id="12" name="Text Placeholder 11">
            <a:extLst>
              <a:ext uri="{FF2B5EF4-FFF2-40B4-BE49-F238E27FC236}">
                <a16:creationId xmlns:a16="http://schemas.microsoft.com/office/drawing/2014/main" id="{8BDEDE26-1AC3-4CBB-A4F8-144D185B88DA}"/>
              </a:ext>
            </a:extLst>
          </p:cNvPr>
          <p:cNvSpPr>
            <a:spLocks noGrp="1"/>
          </p:cNvSpPr>
          <p:nvPr>
            <p:ph type="body" sz="quarter" idx="13"/>
          </p:nvPr>
        </p:nvSpPr>
        <p:spPr>
          <a:xfrm>
            <a:off x="264709" y="243356"/>
            <a:ext cx="9313862" cy="365760"/>
          </a:xfrm>
        </p:spPr>
        <p:txBody>
          <a:bodyPr anchor="b">
            <a:normAutofit/>
          </a:bodyPr>
          <a:lstStyle/>
          <a:p>
            <a:r>
              <a:rPr lang="en-US" b="1" dirty="0"/>
              <a:t>NEXT STEPS </a:t>
            </a:r>
          </a:p>
        </p:txBody>
      </p:sp>
      <p:sp>
        <p:nvSpPr>
          <p:cNvPr id="11" name="Content Placeholder 4">
            <a:extLst>
              <a:ext uri="{FF2B5EF4-FFF2-40B4-BE49-F238E27FC236}">
                <a16:creationId xmlns:a16="http://schemas.microsoft.com/office/drawing/2014/main" id="{AD5933BA-4F8D-015C-D2EA-ADA0FCE4B2F0}"/>
              </a:ext>
            </a:extLst>
          </p:cNvPr>
          <p:cNvSpPr txBox="1">
            <a:spLocks/>
          </p:cNvSpPr>
          <p:nvPr/>
        </p:nvSpPr>
        <p:spPr>
          <a:xfrm>
            <a:off x="290203" y="4027875"/>
            <a:ext cx="1910958" cy="332142"/>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600"/>
              </a:spcBef>
              <a:buClr>
                <a:schemeClr val="tx1"/>
              </a:buClr>
              <a:buSzPct val="85000"/>
              <a:buFont typeface="Wingdings 2" panose="05020102010507070707" pitchFamily="18" charset="2"/>
              <a:buChar char=""/>
              <a:defRPr sz="18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p:txBody>
      </p:sp>
      <p:sp>
        <p:nvSpPr>
          <p:cNvPr id="13" name="TextBox 12">
            <a:extLst>
              <a:ext uri="{FF2B5EF4-FFF2-40B4-BE49-F238E27FC236}">
                <a16:creationId xmlns:a16="http://schemas.microsoft.com/office/drawing/2014/main" id="{C164CA27-B258-CC12-392A-B186979BDF1A}"/>
              </a:ext>
            </a:extLst>
          </p:cNvPr>
          <p:cNvSpPr txBox="1"/>
          <p:nvPr/>
        </p:nvSpPr>
        <p:spPr>
          <a:xfrm>
            <a:off x="290204" y="1231765"/>
            <a:ext cx="3845068" cy="646331"/>
          </a:xfrm>
          <a:prstGeom prst="rect">
            <a:avLst/>
          </a:prstGeom>
          <a:noFill/>
        </p:spPr>
        <p:txBody>
          <a:bodyPr wrap="square">
            <a:spAutoFit/>
          </a:bodyPr>
          <a:lstStyle/>
          <a:p>
            <a:endParaRPr lang="en-US" sz="1800" b="1">
              <a:latin typeface="Poppins"/>
              <a:cs typeface="Poppins"/>
            </a:endParaRPr>
          </a:p>
          <a:p>
            <a:endParaRPr lang="en-US" sz="1800" b="1">
              <a:latin typeface="Poppins"/>
              <a:cs typeface="Poppins"/>
            </a:endParaRPr>
          </a:p>
        </p:txBody>
      </p:sp>
      <p:sp>
        <p:nvSpPr>
          <p:cNvPr id="8" name="TextBox 7">
            <a:extLst>
              <a:ext uri="{FF2B5EF4-FFF2-40B4-BE49-F238E27FC236}">
                <a16:creationId xmlns:a16="http://schemas.microsoft.com/office/drawing/2014/main" id="{C6CDD4FD-11A7-33FC-823A-4C869CF655C5}"/>
              </a:ext>
            </a:extLst>
          </p:cNvPr>
          <p:cNvSpPr txBox="1"/>
          <p:nvPr/>
        </p:nvSpPr>
        <p:spPr>
          <a:xfrm>
            <a:off x="527395" y="1477841"/>
            <a:ext cx="4638371" cy="5447645"/>
          </a:xfrm>
          <a:prstGeom prst="rect">
            <a:avLst/>
          </a:prstGeom>
          <a:noFill/>
        </p:spPr>
        <p:txBody>
          <a:bodyPr wrap="square" lIns="91440" tIns="45720" rIns="91440" bIns="45720" anchor="t">
            <a:spAutoFit/>
          </a:bodyPr>
          <a:lstStyle/>
          <a:p>
            <a:r>
              <a:rPr lang="en-US" b="1" dirty="0">
                <a:latin typeface="Poppins"/>
                <a:cs typeface="Poppins"/>
              </a:rPr>
              <a:t>Location Granularity </a:t>
            </a:r>
            <a:endParaRPr lang="en-US" b="1" dirty="0">
              <a:latin typeface="Poppins" pitchFamily="2" charset="77"/>
              <a:cs typeface="Poppins" pitchFamily="2" charset="77"/>
            </a:endParaRPr>
          </a:p>
          <a:p>
            <a:pPr marL="285750" indent="-285750">
              <a:buFont typeface="Arial"/>
              <a:buChar char="•"/>
            </a:pPr>
            <a:r>
              <a:rPr lang="en-US" dirty="0">
                <a:latin typeface="Poppins"/>
                <a:cs typeface="Poppins"/>
              </a:rPr>
              <a:t>Focus on individual equipment and tools for precise data</a:t>
            </a:r>
          </a:p>
          <a:p>
            <a:pPr marL="285750" indent="-285750">
              <a:buFont typeface="Arial"/>
              <a:buChar char="•"/>
            </a:pPr>
            <a:r>
              <a:rPr lang="en-US" dirty="0">
                <a:latin typeface="Poppins"/>
                <a:cs typeface="Poppins"/>
              </a:rPr>
              <a:t>Allows thorough inspections and potential upgrades</a:t>
            </a:r>
          </a:p>
          <a:p>
            <a:endParaRPr lang="en-US" dirty="0">
              <a:latin typeface="Poppins" pitchFamily="2" charset="77"/>
              <a:cs typeface="Poppins" pitchFamily="2" charset="77"/>
            </a:endParaRPr>
          </a:p>
          <a:p>
            <a:r>
              <a:rPr lang="en-US" b="1" dirty="0">
                <a:latin typeface="Poppins"/>
                <a:cs typeface="Poppins"/>
              </a:rPr>
              <a:t>Advanced Analytics</a:t>
            </a:r>
            <a:endParaRPr lang="en-US" dirty="0">
              <a:cs typeface="Arial" panose="020B0604020202020204"/>
            </a:endParaRPr>
          </a:p>
          <a:p>
            <a:pPr marL="285750" indent="-285750">
              <a:buFont typeface="Arial"/>
              <a:buChar char="•"/>
            </a:pPr>
            <a:r>
              <a:rPr lang="en-US" b="1" dirty="0">
                <a:latin typeface="Poppins"/>
                <a:cs typeface="Poppins"/>
              </a:rPr>
              <a:t>Regression Algorithms</a:t>
            </a:r>
            <a:r>
              <a:rPr lang="en-US" dirty="0">
                <a:latin typeface="Poppins"/>
                <a:cs typeface="Poppins"/>
              </a:rPr>
              <a:t>: Predict risk scores for specific tasks </a:t>
            </a:r>
            <a:endParaRPr lang="en-US" dirty="0">
              <a:latin typeface="Poppins" pitchFamily="2" charset="77"/>
              <a:cs typeface="Poppins" pitchFamily="2" charset="77"/>
            </a:endParaRPr>
          </a:p>
          <a:p>
            <a:pPr marL="285750" indent="-285750">
              <a:buFont typeface="Arial"/>
              <a:buChar char="•"/>
            </a:pPr>
            <a:r>
              <a:rPr lang="en-US" b="1" dirty="0">
                <a:latin typeface="Poppins"/>
                <a:cs typeface="Poppins"/>
              </a:rPr>
              <a:t>Classification Algorithms</a:t>
            </a:r>
            <a:r>
              <a:rPr lang="en-US" dirty="0">
                <a:latin typeface="Poppins"/>
                <a:cs typeface="Poppins"/>
              </a:rPr>
              <a:t>: Identify the most probable risk types</a:t>
            </a:r>
            <a:endParaRPr lang="en-US" dirty="0">
              <a:latin typeface="Poppins" pitchFamily="2" charset="77"/>
              <a:cs typeface="Poppins" pitchFamily="2" charset="77"/>
            </a:endParaRPr>
          </a:p>
          <a:p>
            <a:pPr marL="285750" indent="-285750">
              <a:buFont typeface="Arial"/>
              <a:buChar char="•"/>
            </a:pPr>
            <a:r>
              <a:rPr lang="en-US" dirty="0">
                <a:latin typeface="Poppins"/>
                <a:cs typeface="Poppins"/>
              </a:rPr>
              <a:t>Apply sentiment analysis techniques on comments made by ops</a:t>
            </a:r>
          </a:p>
          <a:p>
            <a:pPr lvl="1"/>
            <a:endParaRPr lang="en-US" sz="1600" dirty="0">
              <a:latin typeface="Poppins" pitchFamily="2" charset="77"/>
              <a:cs typeface="Poppins" pitchFamily="2" charset="77"/>
            </a:endParaRPr>
          </a:p>
          <a:p>
            <a:endParaRPr lang="en-US" sz="1600" dirty="0">
              <a:latin typeface="Poppins" pitchFamily="2" charset="77"/>
              <a:cs typeface="Poppins" pitchFamily="2" charset="77"/>
            </a:endParaRPr>
          </a:p>
          <a:p>
            <a:pPr marL="285750" indent="-285750">
              <a:buFont typeface="Arial"/>
              <a:buChar char="•"/>
            </a:pPr>
            <a:endParaRPr lang="en-US" sz="1600" dirty="0">
              <a:cs typeface="Arial" panose="020B0604020202020204"/>
            </a:endParaRPr>
          </a:p>
          <a:p>
            <a:pPr marL="285750" indent="-285750">
              <a:buFont typeface="Arial"/>
              <a:buChar char="•"/>
            </a:pPr>
            <a:endParaRPr lang="en-US" sz="1600" dirty="0">
              <a:latin typeface="Poppins" pitchFamily="2" charset="77"/>
              <a:cs typeface="Poppins" pitchFamily="2" charset="77"/>
            </a:endParaRPr>
          </a:p>
          <a:p>
            <a:endParaRPr lang="en-US" sz="1600" b="1" dirty="0">
              <a:latin typeface="Poppins" pitchFamily="2" charset="77"/>
              <a:cs typeface="Poppins" pitchFamily="2" charset="77"/>
            </a:endParaRPr>
          </a:p>
          <a:p>
            <a:endParaRPr lang="en-US" sz="1600" b="1" dirty="0">
              <a:latin typeface="Poppins" pitchFamily="2" charset="77"/>
              <a:cs typeface="Poppins" pitchFamily="2" charset="77"/>
            </a:endParaRPr>
          </a:p>
        </p:txBody>
      </p:sp>
      <p:pic>
        <p:nvPicPr>
          <p:cNvPr id="2" name="Picture Placeholder 8" descr="A tree with a mountain in the background&#10;&#10;Description automatically generated">
            <a:extLst>
              <a:ext uri="{FF2B5EF4-FFF2-40B4-BE49-F238E27FC236}">
                <a16:creationId xmlns:a16="http://schemas.microsoft.com/office/drawing/2014/main" id="{3F71F768-7CE0-8ECD-E12D-E52AC0D6B9D0}"/>
              </a:ext>
            </a:extLst>
          </p:cNvPr>
          <p:cNvPicPr>
            <a:picLocks noGrp="1" noChangeAspect="1"/>
          </p:cNvPicPr>
          <p:nvPr>
            <p:ph sz="half" idx="1"/>
          </p:nvPr>
        </p:nvPicPr>
        <p:blipFill rotWithShape="1">
          <a:blip r:embed="rId4"/>
          <a:srcRect l="11536" r="11539" b="2"/>
          <a:stretch/>
        </p:blipFill>
        <p:spPr>
          <a:xfrm>
            <a:off x="5814602" y="1554930"/>
            <a:ext cx="5612811" cy="4470086"/>
          </a:xfrm>
          <a:noFill/>
        </p:spPr>
      </p:pic>
    </p:spTree>
    <p:custDataLst>
      <p:tags r:id="rId1"/>
    </p:custDataLst>
    <p:extLst>
      <p:ext uri="{BB962C8B-B14F-4D97-AF65-F5344CB8AC3E}">
        <p14:creationId xmlns:p14="http://schemas.microsoft.com/office/powerpoint/2010/main" val="1228099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alpha val="63612"/>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348279" y="4973434"/>
            <a:ext cx="3495441" cy="978188"/>
          </a:xfrm>
        </p:spPr>
        <p:txBody>
          <a:bodyPr/>
          <a:lstStyle/>
          <a:p>
            <a:pPr algn="ctr"/>
            <a:r>
              <a:rPr lang="en-US" sz="3000" dirty="0">
                <a:latin typeface="Poppins"/>
                <a:cs typeface="Poppins"/>
              </a:rPr>
              <a:t>And all our COA field operators!</a:t>
            </a:r>
            <a:endParaRPr lang="en-US" sz="3000" dirty="0"/>
          </a:p>
        </p:txBody>
      </p:sp>
      <p:sp>
        <p:nvSpPr>
          <p:cNvPr id="11" name="Slide Number Placeholder 10">
            <a:extLst>
              <a:ext uri="{FF2B5EF4-FFF2-40B4-BE49-F238E27FC236}">
                <a16:creationId xmlns:a16="http://schemas.microsoft.com/office/drawing/2014/main" id="{211DB951-C33A-41E9-BA61-55A265327F19}"/>
              </a:ext>
            </a:extLst>
          </p:cNvPr>
          <p:cNvSpPr>
            <a:spLocks noGrp="1"/>
          </p:cNvSpPr>
          <p:nvPr>
            <p:ph type="sldNum" sz="quarter" idx="11"/>
          </p:nvPr>
        </p:nvSpPr>
        <p:spPr/>
        <p:txBody>
          <a:bodyPr/>
          <a:lstStyle/>
          <a:p>
            <a:fld id="{FF33EA07-9897-48D0-83D1-77E6B61918ED}" type="slidenum">
              <a:rPr lang="en-US" smtClean="0"/>
              <a:pPr/>
              <a:t>21</a:t>
            </a:fld>
            <a:endParaRPr lang="en-US"/>
          </a:p>
        </p:txBody>
      </p:sp>
      <p:sp>
        <p:nvSpPr>
          <p:cNvPr id="5" name="Title 7">
            <a:extLst>
              <a:ext uri="{FF2B5EF4-FFF2-40B4-BE49-F238E27FC236}">
                <a16:creationId xmlns:a16="http://schemas.microsoft.com/office/drawing/2014/main" id="{07FA9A08-8826-DB38-CF89-D396507E5382}"/>
              </a:ext>
            </a:extLst>
          </p:cNvPr>
          <p:cNvSpPr txBox="1">
            <a:spLocks/>
          </p:cNvSpPr>
          <p:nvPr/>
        </p:nvSpPr>
        <p:spPr>
          <a:xfrm>
            <a:off x="3986016" y="1075164"/>
            <a:ext cx="3915171" cy="150018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000" kern="1200">
                <a:solidFill>
                  <a:schemeClr val="bg1"/>
                </a:solidFill>
                <a:latin typeface="+mj-lt"/>
                <a:ea typeface="+mj-ea"/>
                <a:cs typeface="+mj-cs"/>
              </a:defRPr>
            </a:lvl1pPr>
          </a:lstStyle>
          <a:p>
            <a:r>
              <a:rPr lang="en-US" b="1">
                <a:latin typeface="Poppins"/>
                <a:cs typeface="Poppins"/>
              </a:rPr>
              <a:t>Thank You!</a:t>
            </a:r>
            <a:endParaRPr lang="en-US" b="1"/>
          </a:p>
        </p:txBody>
      </p:sp>
      <p:sp>
        <p:nvSpPr>
          <p:cNvPr id="6" name="Title 7">
            <a:extLst>
              <a:ext uri="{FF2B5EF4-FFF2-40B4-BE49-F238E27FC236}">
                <a16:creationId xmlns:a16="http://schemas.microsoft.com/office/drawing/2014/main" id="{DA9ACB03-07CB-1961-BE76-EFD8BD55F4D4}"/>
              </a:ext>
            </a:extLst>
          </p:cNvPr>
          <p:cNvSpPr txBox="1">
            <a:spLocks/>
          </p:cNvSpPr>
          <p:nvPr/>
        </p:nvSpPr>
        <p:spPr>
          <a:xfrm>
            <a:off x="6853905" y="1978574"/>
            <a:ext cx="3915171" cy="244619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000" kern="1200">
                <a:solidFill>
                  <a:schemeClr val="bg1"/>
                </a:solidFill>
                <a:latin typeface="+mj-lt"/>
                <a:ea typeface="+mj-ea"/>
                <a:cs typeface="+mj-cs"/>
              </a:defRPr>
            </a:lvl1pPr>
          </a:lstStyle>
          <a:p>
            <a:pPr algn="ctr"/>
            <a:r>
              <a:rPr lang="en-US" sz="3000">
                <a:latin typeface="Poppins"/>
                <a:cs typeface="Poppins"/>
              </a:rPr>
              <a:t>Sam </a:t>
            </a:r>
            <a:r>
              <a:rPr lang="en-US" sz="3000" err="1">
                <a:latin typeface="Poppins"/>
                <a:cs typeface="Poppins"/>
              </a:rPr>
              <a:t>DiBaggio</a:t>
            </a:r>
            <a:endParaRPr lang="en-US" sz="3000">
              <a:latin typeface="Poppins"/>
              <a:cs typeface="Poppins"/>
            </a:endParaRPr>
          </a:p>
          <a:p>
            <a:pPr algn="ctr"/>
            <a:r>
              <a:rPr lang="en-US" sz="3000">
                <a:latin typeface="Poppins"/>
                <a:cs typeface="Poppins"/>
              </a:rPr>
              <a:t>Tony Tran</a:t>
            </a:r>
          </a:p>
          <a:p>
            <a:pPr algn="ctr"/>
            <a:r>
              <a:rPr lang="en-US" sz="3000">
                <a:latin typeface="Poppins"/>
                <a:cs typeface="Poppins"/>
              </a:rPr>
              <a:t>Courtney Morrison </a:t>
            </a:r>
          </a:p>
          <a:p>
            <a:pPr algn="ctr"/>
            <a:r>
              <a:rPr lang="en-US" sz="3000">
                <a:latin typeface="Poppins"/>
                <a:cs typeface="Poppins"/>
              </a:rPr>
              <a:t>Abigayle Fisch </a:t>
            </a:r>
          </a:p>
          <a:p>
            <a:pPr algn="ctr"/>
            <a:r>
              <a:rPr lang="en-US" sz="3000">
                <a:latin typeface="Poppins"/>
                <a:cs typeface="Poppins"/>
              </a:rPr>
              <a:t>Ben MacDonald</a:t>
            </a:r>
          </a:p>
          <a:p>
            <a:pPr algn="ctr"/>
            <a:r>
              <a:rPr lang="en-US" sz="3000">
                <a:latin typeface="Poppins"/>
                <a:cs typeface="Poppins"/>
              </a:rPr>
              <a:t>Jordan Wenzel</a:t>
            </a:r>
            <a:endParaRPr lang="en-US" sz="3000"/>
          </a:p>
        </p:txBody>
      </p:sp>
      <p:sp>
        <p:nvSpPr>
          <p:cNvPr id="7" name="Title 7">
            <a:extLst>
              <a:ext uri="{FF2B5EF4-FFF2-40B4-BE49-F238E27FC236}">
                <a16:creationId xmlns:a16="http://schemas.microsoft.com/office/drawing/2014/main" id="{797F582B-ED94-3B5C-7D32-DAE045271638}"/>
              </a:ext>
            </a:extLst>
          </p:cNvPr>
          <p:cNvSpPr txBox="1">
            <a:spLocks/>
          </p:cNvSpPr>
          <p:nvPr/>
        </p:nvSpPr>
        <p:spPr>
          <a:xfrm>
            <a:off x="1842656" y="1949407"/>
            <a:ext cx="3495441" cy="277697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000" kern="1200">
                <a:solidFill>
                  <a:schemeClr val="bg1"/>
                </a:solidFill>
                <a:latin typeface="+mj-lt"/>
                <a:ea typeface="+mj-ea"/>
                <a:cs typeface="+mj-cs"/>
              </a:defRPr>
            </a:lvl1pPr>
          </a:lstStyle>
          <a:p>
            <a:pPr algn="ctr"/>
            <a:r>
              <a:rPr lang="en-US" sz="3000" dirty="0">
                <a:latin typeface="Poppins"/>
                <a:cs typeface="Poppins"/>
              </a:rPr>
              <a:t>Matt Gibson</a:t>
            </a:r>
            <a:br>
              <a:rPr lang="en-US" sz="3000" dirty="0">
                <a:latin typeface="Poppins"/>
                <a:cs typeface="Poppins"/>
              </a:rPr>
            </a:br>
            <a:r>
              <a:rPr lang="en-US" sz="3000" dirty="0">
                <a:latin typeface="Poppins"/>
                <a:cs typeface="Poppins"/>
              </a:rPr>
              <a:t>Matteo Gagliardi</a:t>
            </a:r>
            <a:br>
              <a:rPr lang="en-US" sz="3000" dirty="0">
                <a:latin typeface="Poppins"/>
                <a:cs typeface="Poppins"/>
              </a:rPr>
            </a:br>
            <a:r>
              <a:rPr lang="en-US" sz="3000" dirty="0">
                <a:latin typeface="Poppins"/>
                <a:cs typeface="Poppins"/>
              </a:rPr>
              <a:t>Bill Marshall</a:t>
            </a:r>
            <a:br>
              <a:rPr lang="en-US" sz="3000" dirty="0">
                <a:latin typeface="Poppins"/>
                <a:cs typeface="Poppins"/>
              </a:rPr>
            </a:br>
            <a:r>
              <a:rPr lang="en-US" sz="3000" dirty="0">
                <a:latin typeface="Poppins"/>
                <a:cs typeface="Poppins"/>
              </a:rPr>
              <a:t>Liam Hodgins</a:t>
            </a:r>
          </a:p>
          <a:p>
            <a:pPr algn="ctr"/>
            <a:r>
              <a:rPr lang="en-US" sz="3000" dirty="0">
                <a:latin typeface="Poppins"/>
                <a:cs typeface="Poppins"/>
              </a:rPr>
              <a:t>Ryan </a:t>
            </a:r>
            <a:r>
              <a:rPr lang="en-US" sz="3000" dirty="0" err="1">
                <a:latin typeface="Poppins"/>
                <a:cs typeface="Poppins"/>
              </a:rPr>
              <a:t>Luedey</a:t>
            </a:r>
            <a:endParaRPr lang="en-US" sz="3000" dirty="0">
              <a:latin typeface="Poppins"/>
              <a:cs typeface="Poppins"/>
            </a:endParaRPr>
          </a:p>
          <a:p>
            <a:pPr algn="ctr"/>
            <a:r>
              <a:rPr lang="en-US" sz="3000" dirty="0">
                <a:latin typeface="Poppins"/>
                <a:cs typeface="Poppins"/>
              </a:rPr>
              <a:t>Logan Noonan</a:t>
            </a:r>
          </a:p>
          <a:p>
            <a:pPr algn="ctr"/>
            <a:endParaRPr lang="en-US" sz="3000" dirty="0"/>
          </a:p>
        </p:txBody>
      </p:sp>
    </p:spTree>
    <p:custDataLst>
      <p:tags r:id="rId1"/>
    </p:custDataLst>
    <p:extLst>
      <p:ext uri="{BB962C8B-B14F-4D97-AF65-F5344CB8AC3E}">
        <p14:creationId xmlns:p14="http://schemas.microsoft.com/office/powerpoint/2010/main" val="2373354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19112" y="793701"/>
            <a:ext cx="4811591" cy="615461"/>
          </a:xfrm>
        </p:spPr>
        <p:txBody>
          <a:bodyPr anchor="t">
            <a:normAutofit/>
          </a:bodyPr>
          <a:lstStyle/>
          <a:p>
            <a:r>
              <a:rPr lang="en-US" b="1"/>
              <a:t>Presentation </a:t>
            </a:r>
            <a:r>
              <a:rPr lang="en-US" sz="3500" b="1"/>
              <a:t>Overview</a:t>
            </a:r>
          </a:p>
        </p:txBody>
      </p:sp>
      <p:pic>
        <p:nvPicPr>
          <p:cNvPr id="16" name="Picture Placeholder 8" descr="A tree with a mountain in the background&#10;&#10;Description automatically generated">
            <a:extLst>
              <a:ext uri="{FF2B5EF4-FFF2-40B4-BE49-F238E27FC236}">
                <a16:creationId xmlns:a16="http://schemas.microsoft.com/office/drawing/2014/main" id="{0603CC1A-5ED5-4C59-A488-82933AD8FE64}"/>
              </a:ext>
            </a:extLst>
          </p:cNvPr>
          <p:cNvPicPr>
            <a:picLocks noGrp="1" noChangeAspect="1"/>
          </p:cNvPicPr>
          <p:nvPr>
            <p:ph sz="half" idx="1"/>
          </p:nvPr>
        </p:nvPicPr>
        <p:blipFill rotWithShape="1">
          <a:blip r:embed="rId4"/>
          <a:srcRect l="11536" r="11539" b="2"/>
          <a:stretch/>
        </p:blipFill>
        <p:spPr>
          <a:xfrm>
            <a:off x="598000" y="1574331"/>
            <a:ext cx="5678658" cy="4521668"/>
          </a:xfrm>
          <a:noFill/>
        </p:spPr>
      </p:pic>
      <p:sp>
        <p:nvSpPr>
          <p:cNvPr id="9" name="Subtitle 8"/>
          <p:cNvSpPr>
            <a:spLocks noGrp="1"/>
          </p:cNvSpPr>
          <p:nvPr>
            <p:ph sz="half" idx="2"/>
          </p:nvPr>
        </p:nvSpPr>
        <p:spPr>
          <a:xfrm>
            <a:off x="7317286" y="2294100"/>
            <a:ext cx="4311937" cy="4172686"/>
          </a:xfrm>
        </p:spPr>
        <p:txBody>
          <a:bodyPr vert="horz" lIns="91440" tIns="45720" rIns="91440" bIns="45720" rtlCol="0" anchor="ctr">
            <a:noAutofit/>
          </a:bodyPr>
          <a:lstStyle/>
          <a:p>
            <a:r>
              <a:rPr lang="en-US" sz="2100" b="1" dirty="0">
                <a:latin typeface="Poppins" pitchFamily="2" charset="77"/>
                <a:cs typeface="Poppins" pitchFamily="2" charset="77"/>
              </a:rPr>
              <a:t>Project Background </a:t>
            </a:r>
          </a:p>
          <a:p>
            <a:endParaRPr lang="en-US" sz="2100" b="1" dirty="0">
              <a:latin typeface="Poppins" pitchFamily="2" charset="77"/>
              <a:cs typeface="Poppins" pitchFamily="2" charset="77"/>
            </a:endParaRPr>
          </a:p>
          <a:p>
            <a:r>
              <a:rPr lang="en-US" sz="2100" b="1" dirty="0">
                <a:latin typeface="Poppins" pitchFamily="2" charset="77"/>
                <a:cs typeface="Poppins" pitchFamily="2" charset="77"/>
              </a:rPr>
              <a:t>Profiling Tasks</a:t>
            </a:r>
          </a:p>
          <a:p>
            <a:endParaRPr lang="en-US" sz="2100" b="1" dirty="0">
              <a:latin typeface="Poppins" pitchFamily="2" charset="77"/>
              <a:cs typeface="Poppins" pitchFamily="2" charset="77"/>
            </a:endParaRPr>
          </a:p>
          <a:p>
            <a:r>
              <a:rPr lang="en-US" sz="2100" b="1" dirty="0">
                <a:latin typeface="Poppins" pitchFamily="2" charset="77"/>
                <a:cs typeface="Poppins" pitchFamily="2" charset="77"/>
              </a:rPr>
              <a:t>Hot-Spot Analysis</a:t>
            </a:r>
          </a:p>
          <a:p>
            <a:endParaRPr lang="en-US" sz="2100" b="1" dirty="0">
              <a:latin typeface="Poppins" pitchFamily="2" charset="77"/>
              <a:cs typeface="Poppins" pitchFamily="2" charset="77"/>
            </a:endParaRPr>
          </a:p>
          <a:p>
            <a:r>
              <a:rPr lang="en-US" sz="2100" b="1" dirty="0">
                <a:latin typeface="Poppins" pitchFamily="2" charset="77"/>
                <a:cs typeface="Poppins" pitchFamily="2" charset="77"/>
              </a:rPr>
              <a:t>Solutions, Impact, &amp; Next Steps</a:t>
            </a:r>
          </a:p>
          <a:p>
            <a:endParaRPr lang="en-US" sz="2000" b="1" dirty="0"/>
          </a:p>
          <a:p>
            <a:endParaRPr lang="en-US" sz="2000" b="1" dirty="0">
              <a:cs typeface="Arial"/>
            </a:endParaRPr>
          </a:p>
          <a:p>
            <a:endParaRPr lang="en-US" sz="2000" b="1" dirty="0">
              <a:cs typeface="Arial"/>
            </a:endParaRPr>
          </a:p>
        </p:txBody>
      </p:sp>
      <p:sp>
        <p:nvSpPr>
          <p:cNvPr id="11" name="Slide Number Placeholder 10">
            <a:extLst>
              <a:ext uri="{FF2B5EF4-FFF2-40B4-BE49-F238E27FC236}">
                <a16:creationId xmlns:a16="http://schemas.microsoft.com/office/drawing/2014/main" id="{211DB951-C33A-41E9-BA61-55A265327F19}"/>
              </a:ext>
            </a:extLst>
          </p:cNvPr>
          <p:cNvSpPr>
            <a:spLocks noGrp="1"/>
          </p:cNvSpPr>
          <p:nvPr>
            <p:ph type="sldNum" sz="quarter" idx="12"/>
          </p:nvPr>
        </p:nvSpPr>
        <p:spPr>
          <a:xfrm>
            <a:off x="11277600" y="6284224"/>
            <a:ext cx="609600" cy="365125"/>
          </a:xfrm>
        </p:spPr>
        <p:txBody>
          <a:bodyPr anchor="ctr">
            <a:normAutofit/>
          </a:bodyPr>
          <a:lstStyle/>
          <a:p>
            <a:pPr>
              <a:spcAft>
                <a:spcPts val="600"/>
              </a:spcAft>
            </a:pPr>
            <a:fld id="{FF33EA07-9897-48D0-83D1-77E6B61918ED}" type="slidenum">
              <a:rPr lang="en-US" sz="1300" smtClean="0"/>
              <a:pPr>
                <a:spcAft>
                  <a:spcPts val="600"/>
                </a:spcAft>
              </a:pPr>
              <a:t>3</a:t>
            </a:fld>
            <a:endParaRPr lang="en-US" sz="1300"/>
          </a:p>
        </p:txBody>
      </p:sp>
      <p:sp>
        <p:nvSpPr>
          <p:cNvPr id="21" name="Text Placeholder 5">
            <a:extLst>
              <a:ext uri="{FF2B5EF4-FFF2-40B4-BE49-F238E27FC236}">
                <a16:creationId xmlns:a16="http://schemas.microsoft.com/office/drawing/2014/main" id="{FB791082-3690-8865-8724-F9C354F4E179}"/>
              </a:ext>
            </a:extLst>
          </p:cNvPr>
          <p:cNvSpPr>
            <a:spLocks noGrp="1"/>
          </p:cNvSpPr>
          <p:nvPr>
            <p:ph type="body" sz="quarter" idx="13"/>
          </p:nvPr>
        </p:nvSpPr>
        <p:spPr>
          <a:xfrm>
            <a:off x="515938" y="254936"/>
            <a:ext cx="9313862" cy="365760"/>
          </a:xfrm>
        </p:spPr>
        <p:txBody>
          <a:bodyPr/>
          <a:lstStyle/>
          <a:p>
            <a:r>
              <a:rPr lang="en-US" b="1">
                <a:cs typeface="Arial"/>
              </a:rPr>
              <a:t>OVERVIEW </a:t>
            </a:r>
            <a:endParaRPr lang="en-US"/>
          </a:p>
        </p:txBody>
      </p:sp>
      <p:sp>
        <p:nvSpPr>
          <p:cNvPr id="3" name="Oval 2">
            <a:extLst>
              <a:ext uri="{FF2B5EF4-FFF2-40B4-BE49-F238E27FC236}">
                <a16:creationId xmlns:a16="http://schemas.microsoft.com/office/drawing/2014/main" id="{B7D264BD-45C9-7659-BCE7-B03FC3035701}"/>
              </a:ext>
            </a:extLst>
          </p:cNvPr>
          <p:cNvSpPr/>
          <p:nvPr/>
        </p:nvSpPr>
        <p:spPr>
          <a:xfrm>
            <a:off x="7011339" y="2323957"/>
            <a:ext cx="270724" cy="2712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A01579D-7DCF-DC1E-8270-BD14C47FF215}"/>
              </a:ext>
            </a:extLst>
          </p:cNvPr>
          <p:cNvSpPr/>
          <p:nvPr/>
        </p:nvSpPr>
        <p:spPr>
          <a:xfrm>
            <a:off x="7011339" y="3198259"/>
            <a:ext cx="270724" cy="2712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005C8AB-0C04-3AD6-51D4-693EF7A0A911}"/>
              </a:ext>
            </a:extLst>
          </p:cNvPr>
          <p:cNvSpPr/>
          <p:nvPr/>
        </p:nvSpPr>
        <p:spPr>
          <a:xfrm>
            <a:off x="7011339" y="4072561"/>
            <a:ext cx="270724" cy="2712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8CB1F0D-768A-323C-80D6-A5BF9232F69C}"/>
              </a:ext>
            </a:extLst>
          </p:cNvPr>
          <p:cNvSpPr/>
          <p:nvPr/>
        </p:nvSpPr>
        <p:spPr>
          <a:xfrm>
            <a:off x="7011339" y="4946863"/>
            <a:ext cx="270724" cy="2712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81092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D530097-0765-4DF3-A656-4288BBFC84A8}"/>
              </a:ext>
            </a:extLst>
          </p:cNvPr>
          <p:cNvSpPr>
            <a:spLocks noGrp="1"/>
          </p:cNvSpPr>
          <p:nvPr>
            <p:ph type="pic" sz="quarter" idx="13"/>
          </p:nvPr>
        </p:nvSpPr>
        <p:spPr>
          <a:solidFill>
            <a:srgbClr val="006B83"/>
          </a:solidFill>
        </p:spPr>
        <p:txBody>
          <a:bodyPr/>
          <a:lstStyle/>
          <a:p>
            <a:endParaRPr lang="en-US"/>
          </a:p>
        </p:txBody>
      </p:sp>
      <p:sp>
        <p:nvSpPr>
          <p:cNvPr id="8" name="Title 7"/>
          <p:cNvSpPr>
            <a:spLocks noGrp="1"/>
          </p:cNvSpPr>
          <p:nvPr>
            <p:ph type="title"/>
          </p:nvPr>
        </p:nvSpPr>
        <p:spPr>
          <a:xfrm>
            <a:off x="515938" y="1944276"/>
            <a:ext cx="5171630" cy="1437363"/>
          </a:xfrm>
        </p:spPr>
        <p:txBody>
          <a:bodyPr/>
          <a:lstStyle/>
          <a:p>
            <a:r>
              <a:rPr lang="en-US" b="1">
                <a:latin typeface="Poppins"/>
                <a:cs typeface="Poppins"/>
              </a:rPr>
              <a:t>Project Background</a:t>
            </a:r>
          </a:p>
        </p:txBody>
      </p:sp>
      <p:sp>
        <p:nvSpPr>
          <p:cNvPr id="9" name="Subtitle 8"/>
          <p:cNvSpPr>
            <a:spLocks noGrp="1"/>
          </p:cNvSpPr>
          <p:nvPr>
            <p:ph type="body" idx="1"/>
          </p:nvPr>
        </p:nvSpPr>
        <p:spPr>
          <a:xfrm>
            <a:off x="515938" y="3429471"/>
            <a:ext cx="4337704" cy="1520781"/>
          </a:xfrm>
        </p:spPr>
        <p:txBody>
          <a:bodyPr vert="horz" lIns="91440" tIns="45720" rIns="91440" bIns="45720" rtlCol="0" anchor="t">
            <a:noAutofit/>
          </a:bodyPr>
          <a:lstStyle/>
          <a:p>
            <a:r>
              <a:rPr lang="en-US" dirty="0">
                <a:latin typeface="Poppins"/>
                <a:cs typeface="Poppins"/>
              </a:rPr>
              <a:t>Project Scope, Blackline Safety Monitors, &amp; Data Collection Process </a:t>
            </a:r>
          </a:p>
        </p:txBody>
      </p:sp>
      <p:pic>
        <p:nvPicPr>
          <p:cNvPr id="16" name="Picture Placeholder 8" descr="A tree with a mountain in the background&#10;&#10;Description automatically generated">
            <a:extLst>
              <a:ext uri="{FF2B5EF4-FFF2-40B4-BE49-F238E27FC236}">
                <a16:creationId xmlns:a16="http://schemas.microsoft.com/office/drawing/2014/main" id="{0603CC1A-5ED5-4C59-A488-82933AD8FE64}"/>
              </a:ext>
            </a:extLst>
          </p:cNvPr>
          <p:cNvPicPr>
            <a:picLocks noGrp="1" noChangeAspect="1"/>
          </p:cNvPicPr>
          <p:nvPr>
            <p:ph type="pic" sz="quarter" idx="10"/>
          </p:nvPr>
        </p:nvPicPr>
        <p:blipFill rotWithShape="1">
          <a:blip r:embed="rId4"/>
          <a:srcRect l="10528" t="6055" r="12909" b="18250"/>
          <a:stretch/>
        </p:blipFill>
        <p:spPr>
          <a:xfrm>
            <a:off x="4076849" y="2233190"/>
            <a:ext cx="7625756" cy="4624810"/>
          </a:xfrm>
        </p:spPr>
      </p:pic>
      <p:sp>
        <p:nvSpPr>
          <p:cNvPr id="11" name="Slide Number Placeholder 10">
            <a:extLst>
              <a:ext uri="{FF2B5EF4-FFF2-40B4-BE49-F238E27FC236}">
                <a16:creationId xmlns:a16="http://schemas.microsoft.com/office/drawing/2014/main" id="{211DB951-C33A-41E9-BA61-55A265327F19}"/>
              </a:ext>
            </a:extLst>
          </p:cNvPr>
          <p:cNvSpPr>
            <a:spLocks noGrp="1"/>
          </p:cNvSpPr>
          <p:nvPr>
            <p:ph type="sldNum" sz="quarter" idx="11"/>
          </p:nvPr>
        </p:nvSpPr>
        <p:spPr/>
        <p:txBody>
          <a:bodyPr/>
          <a:lstStyle/>
          <a:p>
            <a:fld id="{FF33EA07-9897-48D0-83D1-77E6B61918ED}" type="slidenum">
              <a:rPr lang="en-US" smtClean="0"/>
              <a:pPr/>
              <a:t>4</a:t>
            </a:fld>
            <a:endParaRPr lang="en-US"/>
          </a:p>
        </p:txBody>
      </p:sp>
      <p:sp>
        <p:nvSpPr>
          <p:cNvPr id="2" name="Rectangle 1">
            <a:extLst>
              <a:ext uri="{FF2B5EF4-FFF2-40B4-BE49-F238E27FC236}">
                <a16:creationId xmlns:a16="http://schemas.microsoft.com/office/drawing/2014/main" id="{0FCEF546-1E90-4203-ACC4-FCC6E443EECA}"/>
              </a:ext>
            </a:extLst>
          </p:cNvPr>
          <p:cNvSpPr/>
          <p:nvPr/>
        </p:nvSpPr>
        <p:spPr>
          <a:xfrm>
            <a:off x="0" y="0"/>
            <a:ext cx="3968496" cy="429768"/>
          </a:xfrm>
          <a:prstGeom prst="rect">
            <a:avLst/>
          </a:prstGeom>
          <a:solidFill>
            <a:srgbClr val="006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454833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06254" y="725256"/>
            <a:ext cx="11153775" cy="589194"/>
          </a:xfrm>
        </p:spPr>
        <p:txBody>
          <a:bodyPr anchor="t">
            <a:normAutofit/>
          </a:bodyPr>
          <a:lstStyle/>
          <a:p>
            <a:r>
              <a:rPr lang="en-US" b="1">
                <a:latin typeface="Poppins" pitchFamily="2" charset="77"/>
                <a:cs typeface="Poppins" pitchFamily="2" charset="77"/>
              </a:rPr>
              <a:t>Blackline Project Overview</a:t>
            </a:r>
          </a:p>
        </p:txBody>
      </p:sp>
      <p:sp>
        <p:nvSpPr>
          <p:cNvPr id="7" name="Slide Number Placeholder 6">
            <a:extLst>
              <a:ext uri="{FF2B5EF4-FFF2-40B4-BE49-F238E27FC236}">
                <a16:creationId xmlns:a16="http://schemas.microsoft.com/office/drawing/2014/main" id="{E66D8954-3317-4CB0-AF7A-0E933C1D683C}"/>
              </a:ext>
            </a:extLst>
          </p:cNvPr>
          <p:cNvSpPr>
            <a:spLocks noGrp="1"/>
          </p:cNvSpPr>
          <p:nvPr>
            <p:ph type="sldNum" sz="quarter" idx="12"/>
          </p:nvPr>
        </p:nvSpPr>
        <p:spPr>
          <a:xfrm>
            <a:off x="11277600" y="6284224"/>
            <a:ext cx="609600" cy="365125"/>
          </a:xfrm>
        </p:spPr>
        <p:txBody>
          <a:bodyPr anchor="ctr">
            <a:normAutofit/>
          </a:bodyPr>
          <a:lstStyle/>
          <a:p>
            <a:pPr>
              <a:spcAft>
                <a:spcPts val="600"/>
              </a:spcAft>
            </a:pPr>
            <a:r>
              <a:rPr lang="en-US" sz="1300"/>
              <a:t>5</a:t>
            </a:r>
          </a:p>
        </p:txBody>
      </p:sp>
      <p:sp>
        <p:nvSpPr>
          <p:cNvPr id="12" name="Text Placeholder 11">
            <a:extLst>
              <a:ext uri="{FF2B5EF4-FFF2-40B4-BE49-F238E27FC236}">
                <a16:creationId xmlns:a16="http://schemas.microsoft.com/office/drawing/2014/main" id="{8BDEDE26-1AC3-4CBB-A4F8-144D185B88DA}"/>
              </a:ext>
            </a:extLst>
          </p:cNvPr>
          <p:cNvSpPr>
            <a:spLocks noGrp="1"/>
          </p:cNvSpPr>
          <p:nvPr>
            <p:ph type="body" sz="quarter" idx="13"/>
          </p:nvPr>
        </p:nvSpPr>
        <p:spPr>
          <a:xfrm>
            <a:off x="515938" y="254936"/>
            <a:ext cx="9313862" cy="365760"/>
          </a:xfrm>
        </p:spPr>
        <p:txBody>
          <a:bodyPr anchor="b">
            <a:normAutofit/>
          </a:bodyPr>
          <a:lstStyle/>
          <a:p>
            <a:r>
              <a:rPr lang="en-US" b="1"/>
              <a:t>PROJECT BACKGROUND</a:t>
            </a:r>
          </a:p>
        </p:txBody>
      </p:sp>
      <p:sp>
        <p:nvSpPr>
          <p:cNvPr id="14347" name="Text Placeholder 6">
            <a:extLst>
              <a:ext uri="{FF2B5EF4-FFF2-40B4-BE49-F238E27FC236}">
                <a16:creationId xmlns:a16="http://schemas.microsoft.com/office/drawing/2014/main" id="{1DF56BE0-5168-5672-EB4C-844F2A6C0F04}"/>
              </a:ext>
            </a:extLst>
          </p:cNvPr>
          <p:cNvSpPr>
            <a:spLocks noGrp="1"/>
          </p:cNvSpPr>
          <p:nvPr>
            <p:ph type="body" sz="quarter" idx="14"/>
          </p:nvPr>
        </p:nvSpPr>
        <p:spPr>
          <a:xfrm>
            <a:off x="515937" y="6283587"/>
            <a:ext cx="11134410" cy="349373"/>
          </a:xfrm>
        </p:spPr>
        <p:txBody>
          <a:bodyPr/>
          <a:lstStyle/>
          <a:p>
            <a:r>
              <a:rPr lang="en-US" sz="1300">
                <a:cs typeface="Arial"/>
              </a:rPr>
              <a:t>Sources: OSHA, CDC, and Safety-Line Lone Worker</a:t>
            </a:r>
            <a:endParaRPr lang="en-US" sz="1300"/>
          </a:p>
        </p:txBody>
      </p:sp>
      <p:sp>
        <p:nvSpPr>
          <p:cNvPr id="4" name="Content Placeholder 2">
            <a:extLst>
              <a:ext uri="{FF2B5EF4-FFF2-40B4-BE49-F238E27FC236}">
                <a16:creationId xmlns:a16="http://schemas.microsoft.com/office/drawing/2014/main" id="{2427245C-572C-82BD-386E-EF5A80B8584F}"/>
              </a:ext>
            </a:extLst>
          </p:cNvPr>
          <p:cNvSpPr txBox="1">
            <a:spLocks/>
          </p:cNvSpPr>
          <p:nvPr/>
        </p:nvSpPr>
        <p:spPr>
          <a:xfrm>
            <a:off x="9052780" y="3454661"/>
            <a:ext cx="701491" cy="389262"/>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600"/>
              </a:spcBef>
              <a:buClr>
                <a:schemeClr val="tx1"/>
              </a:buClr>
              <a:buSzPct val="85000"/>
              <a:buFont typeface="Wingdings 2" panose="05020102010507070707" pitchFamily="18" charset="2"/>
              <a:buChar char=""/>
              <a:defRPr sz="18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US" sz="1600">
              <a:latin typeface="Poppins"/>
              <a:cs typeface="Arial"/>
            </a:endParaRPr>
          </a:p>
        </p:txBody>
      </p:sp>
      <p:sp>
        <p:nvSpPr>
          <p:cNvPr id="13" name="TextBox 12">
            <a:extLst>
              <a:ext uri="{FF2B5EF4-FFF2-40B4-BE49-F238E27FC236}">
                <a16:creationId xmlns:a16="http://schemas.microsoft.com/office/drawing/2014/main" id="{9F0DDCA8-4449-07CC-D23C-C2C3BA85F5DE}"/>
              </a:ext>
            </a:extLst>
          </p:cNvPr>
          <p:cNvSpPr txBox="1"/>
          <p:nvPr/>
        </p:nvSpPr>
        <p:spPr>
          <a:xfrm>
            <a:off x="642938" y="1725414"/>
            <a:ext cx="3629025" cy="1354217"/>
          </a:xfrm>
          <a:prstGeom prst="rect">
            <a:avLst/>
          </a:prstGeom>
          <a:noFill/>
        </p:spPr>
        <p:txBody>
          <a:bodyPr wrap="square" rtlCol="0">
            <a:spAutoFit/>
          </a:bodyPr>
          <a:lstStyle/>
          <a:p>
            <a:pPr algn="l"/>
            <a:r>
              <a:rPr lang="en-US" b="1">
                <a:latin typeface="Poppins" pitchFamily="2" charset="77"/>
                <a:cs typeface="Poppins" pitchFamily="2" charset="77"/>
              </a:rPr>
              <a:t>Big Picture</a:t>
            </a:r>
          </a:p>
          <a:p>
            <a:pPr marL="285750" indent="-285750" algn="l">
              <a:buFont typeface="Arial" panose="020B0604020202020204" pitchFamily="34" charset="0"/>
              <a:buChar char="•"/>
            </a:pPr>
            <a:r>
              <a:rPr lang="en-US" sz="1600">
                <a:latin typeface="Poppins" pitchFamily="2" charset="77"/>
                <a:cs typeface="Poppins" pitchFamily="2" charset="77"/>
              </a:rPr>
              <a:t>A collaborative effort</a:t>
            </a:r>
          </a:p>
          <a:p>
            <a:pPr marL="285750" indent="-285750" algn="l">
              <a:buFont typeface="Arial" panose="020B0604020202020204" pitchFamily="34" charset="0"/>
              <a:buChar char="•"/>
            </a:pPr>
            <a:r>
              <a:rPr lang="en-US" sz="1600">
                <a:latin typeface="Poppins" pitchFamily="2" charset="77"/>
                <a:cs typeface="Poppins" pitchFamily="2" charset="77"/>
              </a:rPr>
              <a:t>Explore solutions for reducing risks and improve working conditions</a:t>
            </a:r>
          </a:p>
        </p:txBody>
      </p:sp>
      <p:sp>
        <p:nvSpPr>
          <p:cNvPr id="14" name="TextBox 13">
            <a:extLst>
              <a:ext uri="{FF2B5EF4-FFF2-40B4-BE49-F238E27FC236}">
                <a16:creationId xmlns:a16="http://schemas.microsoft.com/office/drawing/2014/main" id="{21A22AF2-90B0-9041-BBBE-AA11E4AD2381}"/>
              </a:ext>
            </a:extLst>
          </p:cNvPr>
          <p:cNvSpPr txBox="1"/>
          <p:nvPr/>
        </p:nvSpPr>
        <p:spPr>
          <a:xfrm>
            <a:off x="642938" y="3194004"/>
            <a:ext cx="3414712" cy="1600438"/>
          </a:xfrm>
          <a:prstGeom prst="rect">
            <a:avLst/>
          </a:prstGeom>
          <a:noFill/>
        </p:spPr>
        <p:txBody>
          <a:bodyPr wrap="square" rtlCol="0">
            <a:spAutoFit/>
          </a:bodyPr>
          <a:lstStyle/>
          <a:p>
            <a:pPr algn="l"/>
            <a:r>
              <a:rPr lang="en-US" b="1">
                <a:latin typeface="Poppins" pitchFamily="2" charset="77"/>
                <a:cs typeface="Poppins" pitchFamily="2" charset="77"/>
              </a:rPr>
              <a:t>Team Specific Goals</a:t>
            </a:r>
          </a:p>
          <a:p>
            <a:pPr marL="285750" indent="-285750" algn="l">
              <a:buFont typeface="Arial" panose="020B0604020202020204" pitchFamily="34" charset="0"/>
              <a:buChar char="•"/>
            </a:pPr>
            <a:r>
              <a:rPr lang="en-US" sz="1600">
                <a:latin typeface="Poppins" pitchFamily="2" charset="77"/>
                <a:cs typeface="Poppins" pitchFamily="2" charset="77"/>
              </a:rPr>
              <a:t>Assess if certain tasks have higher exposure levels</a:t>
            </a:r>
          </a:p>
          <a:p>
            <a:pPr marL="285750" indent="-285750" algn="l">
              <a:buFont typeface="Arial" panose="020B0604020202020204" pitchFamily="34" charset="0"/>
              <a:buChar char="•"/>
            </a:pPr>
            <a:r>
              <a:rPr lang="en-US" sz="1600">
                <a:latin typeface="Poppins" pitchFamily="2" charset="77"/>
                <a:cs typeface="Poppins" pitchFamily="2" charset="77"/>
              </a:rPr>
              <a:t>Pinpoint sites with elevated exposure levels</a:t>
            </a:r>
          </a:p>
          <a:p>
            <a:pPr marL="285750" indent="-285750" algn="l">
              <a:buFont typeface="Arial" panose="020B0604020202020204" pitchFamily="34" charset="0"/>
              <a:buChar char="•"/>
            </a:pPr>
            <a:endParaRPr lang="en-US" sz="1600">
              <a:latin typeface="Poppins" pitchFamily="2" charset="77"/>
              <a:cs typeface="Poppins" pitchFamily="2" charset="77"/>
            </a:endParaRPr>
          </a:p>
        </p:txBody>
      </p:sp>
      <p:sp>
        <p:nvSpPr>
          <p:cNvPr id="18" name="TextBox 17">
            <a:extLst>
              <a:ext uri="{FF2B5EF4-FFF2-40B4-BE49-F238E27FC236}">
                <a16:creationId xmlns:a16="http://schemas.microsoft.com/office/drawing/2014/main" id="{72216F7A-668D-A6D5-E958-A64E6E56F995}"/>
              </a:ext>
            </a:extLst>
          </p:cNvPr>
          <p:cNvSpPr txBox="1"/>
          <p:nvPr/>
        </p:nvSpPr>
        <p:spPr>
          <a:xfrm>
            <a:off x="7920039" y="1778232"/>
            <a:ext cx="3829019" cy="2585323"/>
          </a:xfrm>
          <a:prstGeom prst="rect">
            <a:avLst/>
          </a:prstGeom>
          <a:noFill/>
        </p:spPr>
        <p:txBody>
          <a:bodyPr wrap="square" rtlCol="0">
            <a:spAutoFit/>
          </a:bodyPr>
          <a:lstStyle/>
          <a:p>
            <a:pPr algn="l"/>
            <a:r>
              <a:rPr lang="en-US" b="1">
                <a:latin typeface="Poppins" pitchFamily="2" charset="77"/>
                <a:cs typeface="Poppins" pitchFamily="2" charset="77"/>
              </a:rPr>
              <a:t>Core Values</a:t>
            </a:r>
          </a:p>
          <a:p>
            <a:pPr algn="l"/>
            <a:r>
              <a:rPr lang="en-US" sz="1600" b="1">
                <a:latin typeface="Poppins" pitchFamily="2" charset="77"/>
                <a:cs typeface="Poppins" pitchFamily="2" charset="77"/>
              </a:rPr>
              <a:t>Safety</a:t>
            </a:r>
            <a:r>
              <a:rPr lang="en-US" sz="1600">
                <a:latin typeface="Poppins" pitchFamily="2" charset="77"/>
                <a:cs typeface="Poppins" pitchFamily="2" charset="77"/>
              </a:rPr>
              <a:t>: Improve health of the field operators through risk mitigation</a:t>
            </a:r>
          </a:p>
          <a:p>
            <a:pPr lvl="1"/>
            <a:endParaRPr lang="en-US" sz="1600">
              <a:latin typeface="Poppins" pitchFamily="2" charset="77"/>
              <a:cs typeface="Poppins" pitchFamily="2" charset="77"/>
            </a:endParaRPr>
          </a:p>
          <a:p>
            <a:r>
              <a:rPr lang="en-US" sz="1600" b="1">
                <a:latin typeface="Poppins" pitchFamily="2" charset="77"/>
                <a:cs typeface="Poppins" pitchFamily="2" charset="77"/>
              </a:rPr>
              <a:t>Sustainability</a:t>
            </a:r>
            <a:r>
              <a:rPr lang="en-US" sz="1600">
                <a:latin typeface="Poppins" pitchFamily="2" charset="77"/>
                <a:cs typeface="Poppins" pitchFamily="2" charset="77"/>
              </a:rPr>
              <a:t>: Commitment in sustaining safe work environments</a:t>
            </a:r>
          </a:p>
          <a:p>
            <a:pPr lvl="1"/>
            <a:endParaRPr lang="en-US" sz="1600">
              <a:latin typeface="Poppins" pitchFamily="2" charset="77"/>
              <a:cs typeface="Poppins" pitchFamily="2" charset="77"/>
            </a:endParaRPr>
          </a:p>
          <a:p>
            <a:r>
              <a:rPr lang="en-US" sz="1600" b="1">
                <a:latin typeface="Poppins" pitchFamily="2" charset="77"/>
                <a:cs typeface="Poppins" pitchFamily="2" charset="77"/>
              </a:rPr>
              <a:t>Integrity</a:t>
            </a:r>
            <a:r>
              <a:rPr lang="en-US" sz="1600">
                <a:latin typeface="Poppins" pitchFamily="2" charset="77"/>
                <a:cs typeface="Poppins" pitchFamily="2" charset="77"/>
              </a:rPr>
              <a:t>: Ensuring the data that collected is transparent and reliable</a:t>
            </a:r>
          </a:p>
        </p:txBody>
      </p:sp>
      <p:pic>
        <p:nvPicPr>
          <p:cNvPr id="2050" name="Picture 2" descr="Our Values&lt;br /&gt;&#10;">
            <a:extLst>
              <a:ext uri="{FF2B5EF4-FFF2-40B4-BE49-F238E27FC236}">
                <a16:creationId xmlns:a16="http://schemas.microsoft.com/office/drawing/2014/main" id="{401BCCC5-90A4-4BCD-2557-53407D0A2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5067" y="2023516"/>
            <a:ext cx="3200369" cy="325155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52065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19112" y="658885"/>
            <a:ext cx="11153775" cy="914400"/>
          </a:xfrm>
        </p:spPr>
        <p:txBody>
          <a:bodyPr anchor="t">
            <a:normAutofit/>
          </a:bodyPr>
          <a:lstStyle/>
          <a:p>
            <a:r>
              <a:rPr lang="en-US" b="1">
                <a:latin typeface="Poppins" pitchFamily="2" charset="77"/>
                <a:cs typeface="Poppins" pitchFamily="2" charset="77"/>
              </a:rPr>
              <a:t>Blackline Safety Monitors</a:t>
            </a:r>
          </a:p>
        </p:txBody>
      </p:sp>
      <p:sp>
        <p:nvSpPr>
          <p:cNvPr id="14343" name="Content Placeholder 2">
            <a:extLst>
              <a:ext uri="{FF2B5EF4-FFF2-40B4-BE49-F238E27FC236}">
                <a16:creationId xmlns:a16="http://schemas.microsoft.com/office/drawing/2014/main" id="{0A084521-0B8D-4D7E-23BD-2E4348BE3BA8}"/>
              </a:ext>
            </a:extLst>
          </p:cNvPr>
          <p:cNvSpPr>
            <a:spLocks noGrp="1"/>
          </p:cNvSpPr>
          <p:nvPr>
            <p:ph sz="half" idx="1"/>
          </p:nvPr>
        </p:nvSpPr>
        <p:spPr>
          <a:xfrm>
            <a:off x="1238849" y="1537975"/>
            <a:ext cx="4190499" cy="4710384"/>
          </a:xfrm>
        </p:spPr>
        <p:txBody>
          <a:bodyPr vert="horz" lIns="91440" tIns="45720" rIns="91440" bIns="45720" rtlCol="0" anchor="t">
            <a:noAutofit/>
          </a:bodyPr>
          <a:lstStyle/>
          <a:p>
            <a:pPr>
              <a:buNone/>
            </a:pPr>
            <a:r>
              <a:rPr lang="en-US" b="1" dirty="0">
                <a:latin typeface="Poppins"/>
                <a:ea typeface="+mn-lt"/>
                <a:cs typeface="+mn-lt"/>
              </a:rPr>
              <a:t>Blackline Safety</a:t>
            </a:r>
            <a:r>
              <a:rPr lang="en-US" b="1" dirty="0">
                <a:solidFill>
                  <a:srgbClr val="2B2B2B"/>
                </a:solidFill>
                <a:latin typeface="Poppins"/>
                <a:ea typeface="+mn-lt"/>
                <a:cs typeface="+mn-lt"/>
              </a:rPr>
              <a:t>™</a:t>
            </a:r>
            <a:r>
              <a:rPr lang="en-US" b="1" dirty="0">
                <a:latin typeface="Poppins"/>
                <a:ea typeface="+mn-lt"/>
                <a:cs typeface="+mn-lt"/>
              </a:rPr>
              <a:t> G7x</a:t>
            </a:r>
          </a:p>
          <a:p>
            <a:r>
              <a:rPr lang="en-US" sz="1600" dirty="0">
                <a:solidFill>
                  <a:srgbClr val="535759"/>
                </a:solidFill>
                <a:latin typeface="Poppins"/>
                <a:ea typeface="+mn-lt"/>
                <a:cs typeface="+mn-lt"/>
              </a:rPr>
              <a:t>Detects</a:t>
            </a:r>
            <a:r>
              <a:rPr lang="en-US" sz="1600" dirty="0">
                <a:latin typeface="Poppins"/>
                <a:ea typeface="+mn-lt"/>
                <a:cs typeface="+mn-lt"/>
              </a:rPr>
              <a:t> H</a:t>
            </a:r>
            <a:r>
              <a:rPr lang="en-US" sz="1600" baseline="-25000" dirty="0">
                <a:latin typeface="Poppins"/>
                <a:ea typeface="+mn-lt"/>
                <a:cs typeface="+mn-lt"/>
              </a:rPr>
              <a:t>2</a:t>
            </a:r>
            <a:r>
              <a:rPr lang="en-US" sz="1600" dirty="0">
                <a:latin typeface="Poppins"/>
                <a:ea typeface="+mn-lt"/>
                <a:cs typeface="+mn-lt"/>
              </a:rPr>
              <a:t>S, gasses at their LEL, O</a:t>
            </a:r>
            <a:r>
              <a:rPr lang="en-US" sz="1600" baseline="-25000" dirty="0">
                <a:latin typeface="Poppins"/>
                <a:ea typeface="+mn-lt"/>
                <a:cs typeface="+mn-lt"/>
              </a:rPr>
              <a:t>2</a:t>
            </a:r>
            <a:r>
              <a:rPr lang="en-US" sz="1600" dirty="0">
                <a:latin typeface="Poppins"/>
                <a:ea typeface="+mn-lt"/>
                <a:cs typeface="+mn-lt"/>
              </a:rPr>
              <a:t>, and CO</a:t>
            </a:r>
          </a:p>
          <a:p>
            <a:r>
              <a:rPr lang="en-US" sz="1600" dirty="0">
                <a:latin typeface="Poppins"/>
                <a:ea typeface="+mn-lt"/>
                <a:cs typeface="+mn-lt"/>
              </a:rPr>
              <a:t>Focus is on H</a:t>
            </a:r>
            <a:r>
              <a:rPr lang="en-US" sz="1600" baseline="-25000" dirty="0">
                <a:latin typeface="Poppins"/>
                <a:ea typeface="+mn-lt"/>
                <a:cs typeface="+mn-lt"/>
              </a:rPr>
              <a:t>2</a:t>
            </a:r>
            <a:r>
              <a:rPr lang="en-US" sz="1600" dirty="0">
                <a:latin typeface="Poppins"/>
                <a:ea typeface="+mn-lt"/>
                <a:cs typeface="+mn-lt"/>
              </a:rPr>
              <a:t>S and LEL</a:t>
            </a:r>
          </a:p>
        </p:txBody>
      </p:sp>
      <p:sp>
        <p:nvSpPr>
          <p:cNvPr id="7" name="Slide Number Placeholder 6">
            <a:extLst>
              <a:ext uri="{FF2B5EF4-FFF2-40B4-BE49-F238E27FC236}">
                <a16:creationId xmlns:a16="http://schemas.microsoft.com/office/drawing/2014/main" id="{E66D8954-3317-4CB0-AF7A-0E933C1D683C}"/>
              </a:ext>
            </a:extLst>
          </p:cNvPr>
          <p:cNvSpPr>
            <a:spLocks noGrp="1"/>
          </p:cNvSpPr>
          <p:nvPr>
            <p:ph type="sldNum" sz="quarter" idx="12"/>
          </p:nvPr>
        </p:nvSpPr>
        <p:spPr>
          <a:xfrm>
            <a:off x="11277600" y="6284224"/>
            <a:ext cx="609600" cy="365125"/>
          </a:xfrm>
        </p:spPr>
        <p:txBody>
          <a:bodyPr anchor="ctr">
            <a:normAutofit/>
          </a:bodyPr>
          <a:lstStyle/>
          <a:p>
            <a:pPr>
              <a:spcAft>
                <a:spcPts val="600"/>
              </a:spcAft>
            </a:pPr>
            <a:fld id="{6EEFD2D6-1C8F-49EC-8F31-DAEFA9025994}" type="slidenum">
              <a:rPr lang="en-US" sz="1300" smtClean="0"/>
              <a:pPr>
                <a:spcAft>
                  <a:spcPts val="600"/>
                </a:spcAft>
              </a:pPr>
              <a:t>6</a:t>
            </a:fld>
            <a:endParaRPr lang="en-US" sz="1300"/>
          </a:p>
        </p:txBody>
      </p:sp>
      <p:sp>
        <p:nvSpPr>
          <p:cNvPr id="12" name="Text Placeholder 11">
            <a:extLst>
              <a:ext uri="{FF2B5EF4-FFF2-40B4-BE49-F238E27FC236}">
                <a16:creationId xmlns:a16="http://schemas.microsoft.com/office/drawing/2014/main" id="{8BDEDE26-1AC3-4CBB-A4F8-144D185B88DA}"/>
              </a:ext>
            </a:extLst>
          </p:cNvPr>
          <p:cNvSpPr>
            <a:spLocks noGrp="1"/>
          </p:cNvSpPr>
          <p:nvPr>
            <p:ph type="body" sz="quarter" idx="13"/>
          </p:nvPr>
        </p:nvSpPr>
        <p:spPr>
          <a:xfrm>
            <a:off x="515938" y="254936"/>
            <a:ext cx="9313862" cy="365760"/>
          </a:xfrm>
        </p:spPr>
        <p:txBody>
          <a:bodyPr anchor="b">
            <a:normAutofit/>
          </a:bodyPr>
          <a:lstStyle/>
          <a:p>
            <a:r>
              <a:rPr lang="en-US" b="1"/>
              <a:t>PROJECT BACKGROUND</a:t>
            </a:r>
          </a:p>
        </p:txBody>
      </p:sp>
      <p:sp>
        <p:nvSpPr>
          <p:cNvPr id="14347" name="Text Placeholder 6">
            <a:extLst>
              <a:ext uri="{FF2B5EF4-FFF2-40B4-BE49-F238E27FC236}">
                <a16:creationId xmlns:a16="http://schemas.microsoft.com/office/drawing/2014/main" id="{1DF56BE0-5168-5672-EB4C-844F2A6C0F04}"/>
              </a:ext>
            </a:extLst>
          </p:cNvPr>
          <p:cNvSpPr>
            <a:spLocks noGrp="1"/>
          </p:cNvSpPr>
          <p:nvPr>
            <p:ph type="body" sz="quarter" idx="14"/>
          </p:nvPr>
        </p:nvSpPr>
        <p:spPr>
          <a:xfrm>
            <a:off x="515937" y="6283587"/>
            <a:ext cx="11134410" cy="349373"/>
          </a:xfrm>
        </p:spPr>
        <p:txBody>
          <a:bodyPr/>
          <a:lstStyle/>
          <a:p>
            <a:r>
              <a:rPr lang="en-US" sz="1300">
                <a:cs typeface="Arial"/>
              </a:rPr>
              <a:t>Sources: OSHA, CDC, and Safety-Line Lone Worker</a:t>
            </a:r>
            <a:endParaRPr lang="en-US" sz="1300"/>
          </a:p>
        </p:txBody>
      </p:sp>
      <p:pic>
        <p:nvPicPr>
          <p:cNvPr id="3" name="Content Placeholder 2" descr="Blackline Safety™ G7x Satellite-Connected Safety Monitor with Multi-Gas  Pump Sensor Cartridge, North America | Fisher Scientific">
            <a:extLst>
              <a:ext uri="{FF2B5EF4-FFF2-40B4-BE49-F238E27FC236}">
                <a16:creationId xmlns:a16="http://schemas.microsoft.com/office/drawing/2014/main" id="{98491435-FCAD-AAF7-82E3-A77ED985DC81}"/>
              </a:ext>
            </a:extLst>
          </p:cNvPr>
          <p:cNvPicPr>
            <a:picLocks noGrp="1" noChangeAspect="1"/>
          </p:cNvPicPr>
          <p:nvPr>
            <p:ph type="pic" sz="quarter" idx="17"/>
          </p:nvPr>
        </p:nvPicPr>
        <p:blipFill rotWithShape="1">
          <a:blip r:embed="rId5"/>
          <a:srcRect l="20625" r="22290"/>
          <a:stretch/>
        </p:blipFill>
        <p:spPr>
          <a:xfrm>
            <a:off x="6753823" y="804531"/>
            <a:ext cx="2299530" cy="5312847"/>
          </a:xfrm>
          <a:noFill/>
        </p:spPr>
      </p:pic>
      <p:sp>
        <p:nvSpPr>
          <p:cNvPr id="8" name="Flowchart: Connector 7">
            <a:extLst>
              <a:ext uri="{FF2B5EF4-FFF2-40B4-BE49-F238E27FC236}">
                <a16:creationId xmlns:a16="http://schemas.microsoft.com/office/drawing/2014/main" id="{073BBF3D-78D2-9FAB-8E1A-24A072C97980}"/>
              </a:ext>
            </a:extLst>
          </p:cNvPr>
          <p:cNvSpPr/>
          <p:nvPr/>
        </p:nvSpPr>
        <p:spPr>
          <a:xfrm>
            <a:off x="7902328" y="3555267"/>
            <a:ext cx="448375" cy="500967"/>
          </a:xfrm>
          <a:prstGeom prst="flowChartConnector">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05CA007F-2BFD-05C7-07C3-0E7BBA7A072B}"/>
              </a:ext>
            </a:extLst>
          </p:cNvPr>
          <p:cNvSpPr/>
          <p:nvPr/>
        </p:nvSpPr>
        <p:spPr>
          <a:xfrm>
            <a:off x="7871014" y="3292096"/>
            <a:ext cx="505523" cy="500967"/>
          </a:xfrm>
          <a:prstGeom prst="flowChartConnector">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C4B2F273-4F89-70BF-E42B-893FB70ED745}"/>
              </a:ext>
            </a:extLst>
          </p:cNvPr>
          <p:cNvSpPr txBox="1">
            <a:spLocks/>
          </p:cNvSpPr>
          <p:nvPr/>
        </p:nvSpPr>
        <p:spPr>
          <a:xfrm>
            <a:off x="1196815" y="4799504"/>
            <a:ext cx="3467420" cy="1139530"/>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600"/>
              </a:spcBef>
              <a:buClr>
                <a:schemeClr val="tx1"/>
              </a:buClr>
              <a:buSzPct val="85000"/>
              <a:buFont typeface="Wingdings 2" panose="05020102010507070707" pitchFamily="18" charset="2"/>
              <a:buChar char=""/>
              <a:defRPr sz="18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b="1" dirty="0">
                <a:latin typeface="Poppins"/>
                <a:ea typeface="+mn-lt"/>
                <a:cs typeface="+mn-lt"/>
              </a:rPr>
              <a:t>LEL (Lower Explosive Limits)</a:t>
            </a:r>
          </a:p>
          <a:p>
            <a:r>
              <a:rPr lang="en-US" sz="1600" dirty="0">
                <a:latin typeface="Poppins"/>
                <a:cs typeface="Arial"/>
              </a:rPr>
              <a:t>Range: 0% to 100%</a:t>
            </a:r>
          </a:p>
          <a:p>
            <a:r>
              <a:rPr lang="en-US" sz="1600" dirty="0">
                <a:latin typeface="Poppins"/>
                <a:cs typeface="Arial"/>
              </a:rPr>
              <a:t>Alarm goes off at 10%</a:t>
            </a:r>
          </a:p>
          <a:p>
            <a:pPr>
              <a:buFont typeface="Wingdings 2"/>
              <a:buChar char=""/>
            </a:pPr>
            <a:endParaRPr lang="en-US" sz="1600" dirty="0">
              <a:latin typeface="Poppins"/>
              <a:cs typeface="Arial"/>
            </a:endParaRPr>
          </a:p>
        </p:txBody>
      </p:sp>
      <p:sp>
        <p:nvSpPr>
          <p:cNvPr id="10" name="Content Placeholder 2">
            <a:extLst>
              <a:ext uri="{FF2B5EF4-FFF2-40B4-BE49-F238E27FC236}">
                <a16:creationId xmlns:a16="http://schemas.microsoft.com/office/drawing/2014/main" id="{6978283B-95B2-D2EB-A1E5-26510124EC1E}"/>
              </a:ext>
            </a:extLst>
          </p:cNvPr>
          <p:cNvSpPr txBox="1">
            <a:spLocks/>
          </p:cNvSpPr>
          <p:nvPr/>
        </p:nvSpPr>
        <p:spPr>
          <a:xfrm>
            <a:off x="1238849" y="3251741"/>
            <a:ext cx="3334647" cy="1238438"/>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600"/>
              </a:spcBef>
              <a:buClr>
                <a:schemeClr val="tx1"/>
              </a:buClr>
              <a:buSzPct val="85000"/>
              <a:buFont typeface="Wingdings 2" panose="05020102010507070707" pitchFamily="18" charset="2"/>
              <a:buChar char=""/>
              <a:defRPr sz="18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Font typeface="Wingdings 2" panose="050201020105070707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b="1" dirty="0">
                <a:latin typeface="Poppins"/>
                <a:ea typeface="+mn-lt"/>
                <a:cs typeface="+mn-lt"/>
              </a:rPr>
              <a:t>H</a:t>
            </a:r>
            <a:r>
              <a:rPr lang="en-US" b="1" baseline="-25000" dirty="0">
                <a:latin typeface="Poppins"/>
                <a:ea typeface="+mn-lt"/>
                <a:cs typeface="+mn-lt"/>
              </a:rPr>
              <a:t>2</a:t>
            </a:r>
            <a:r>
              <a:rPr lang="en-US" b="1" dirty="0">
                <a:latin typeface="Poppins"/>
                <a:ea typeface="+mn-lt"/>
                <a:cs typeface="+mn-lt"/>
              </a:rPr>
              <a:t>S (Hydrogen Sulfide)</a:t>
            </a:r>
          </a:p>
          <a:p>
            <a:r>
              <a:rPr lang="en-US" sz="1600" dirty="0">
                <a:latin typeface="Poppins"/>
                <a:cs typeface="Arial"/>
              </a:rPr>
              <a:t>Range: 0 ppm to 100 ppm</a:t>
            </a:r>
          </a:p>
          <a:p>
            <a:r>
              <a:rPr lang="en-US" sz="1600" dirty="0">
                <a:latin typeface="Poppins"/>
                <a:cs typeface="Arial"/>
              </a:rPr>
              <a:t>Alarm goes off at 10 ppm</a:t>
            </a:r>
          </a:p>
        </p:txBody>
      </p:sp>
      <p:pic>
        <p:nvPicPr>
          <p:cNvPr id="23" name="Graphic 22" descr="Line arrow: Counter-clockwise curve with solid fill">
            <a:extLst>
              <a:ext uri="{FF2B5EF4-FFF2-40B4-BE49-F238E27FC236}">
                <a16:creationId xmlns:a16="http://schemas.microsoft.com/office/drawing/2014/main" id="{AB9FB322-EF39-1217-A85D-DCE275EDC1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7560000">
            <a:off x="6277614" y="2844040"/>
            <a:ext cx="1560617" cy="1560617"/>
          </a:xfrm>
          <a:prstGeom prst="rect">
            <a:avLst/>
          </a:prstGeom>
        </p:spPr>
      </p:pic>
      <p:pic>
        <p:nvPicPr>
          <p:cNvPr id="25" name="Graphic 24" descr="Line arrow: Counter-clockwise curve with solid fill">
            <a:extLst>
              <a:ext uri="{FF2B5EF4-FFF2-40B4-BE49-F238E27FC236}">
                <a16:creationId xmlns:a16="http://schemas.microsoft.com/office/drawing/2014/main" id="{B4CCFB7E-0FBF-49F4-DD2E-B58B522716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798540">
            <a:off x="8275939" y="3339284"/>
            <a:ext cx="1421088" cy="1421088"/>
          </a:xfrm>
          <a:prstGeom prst="rect">
            <a:avLst/>
          </a:prstGeom>
        </p:spPr>
      </p:pic>
      <p:sp>
        <p:nvSpPr>
          <p:cNvPr id="27" name="TextBox 26">
            <a:extLst>
              <a:ext uri="{FF2B5EF4-FFF2-40B4-BE49-F238E27FC236}">
                <a16:creationId xmlns:a16="http://schemas.microsoft.com/office/drawing/2014/main" id="{58AA1DB7-16F5-1B30-7E7F-547A9C3952B4}"/>
              </a:ext>
            </a:extLst>
          </p:cNvPr>
          <p:cNvSpPr txBox="1"/>
          <p:nvPr/>
        </p:nvSpPr>
        <p:spPr>
          <a:xfrm>
            <a:off x="5964648" y="2922764"/>
            <a:ext cx="581891" cy="369332"/>
          </a:xfrm>
          <a:prstGeom prst="rect">
            <a:avLst/>
          </a:prstGeom>
          <a:noFill/>
        </p:spPr>
        <p:txBody>
          <a:bodyPr wrap="square">
            <a:spAutoFit/>
          </a:bodyPr>
          <a:lstStyle/>
          <a:p>
            <a:pPr>
              <a:buNone/>
            </a:pPr>
            <a:r>
              <a:rPr lang="en-US" b="1">
                <a:latin typeface="Poppins"/>
                <a:ea typeface="+mn-lt"/>
                <a:cs typeface="+mn-lt"/>
              </a:rPr>
              <a:t>LEL</a:t>
            </a:r>
          </a:p>
        </p:txBody>
      </p:sp>
      <p:sp>
        <p:nvSpPr>
          <p:cNvPr id="28" name="TextBox 27">
            <a:extLst>
              <a:ext uri="{FF2B5EF4-FFF2-40B4-BE49-F238E27FC236}">
                <a16:creationId xmlns:a16="http://schemas.microsoft.com/office/drawing/2014/main" id="{AF94C263-F929-D765-3195-D181B27CBD98}"/>
              </a:ext>
            </a:extLst>
          </p:cNvPr>
          <p:cNvSpPr txBox="1"/>
          <p:nvPr/>
        </p:nvSpPr>
        <p:spPr>
          <a:xfrm>
            <a:off x="9117230" y="4715597"/>
            <a:ext cx="581891" cy="369332"/>
          </a:xfrm>
          <a:prstGeom prst="rect">
            <a:avLst/>
          </a:prstGeom>
          <a:noFill/>
        </p:spPr>
        <p:txBody>
          <a:bodyPr wrap="square">
            <a:spAutoFit/>
          </a:bodyPr>
          <a:lstStyle/>
          <a:p>
            <a:pPr>
              <a:buNone/>
            </a:pPr>
            <a:r>
              <a:rPr lang="en-US" b="1">
                <a:latin typeface="Poppins"/>
                <a:ea typeface="+mn-lt"/>
                <a:cs typeface="+mn-lt"/>
              </a:rPr>
              <a:t>H</a:t>
            </a:r>
            <a:r>
              <a:rPr lang="en-US" b="1" baseline="-25000">
                <a:latin typeface="Poppins"/>
                <a:ea typeface="+mn-lt"/>
                <a:cs typeface="+mn-lt"/>
              </a:rPr>
              <a:t>2</a:t>
            </a:r>
            <a:r>
              <a:rPr lang="en-US" b="1">
                <a:latin typeface="Poppins"/>
                <a:ea typeface="+mn-lt"/>
                <a:cs typeface="+mn-lt"/>
              </a:rPr>
              <a:t>S</a:t>
            </a:r>
          </a:p>
        </p:txBody>
      </p:sp>
    </p:spTree>
    <p:custDataLst>
      <p:tags r:id="rId1"/>
    </p:custDataLst>
    <p:extLst>
      <p:ext uri="{BB962C8B-B14F-4D97-AF65-F5344CB8AC3E}">
        <p14:creationId xmlns:p14="http://schemas.microsoft.com/office/powerpoint/2010/main" val="346761029"/>
      </p:ext>
    </p:extLst>
  </p:cSld>
  <p:clrMapOvr>
    <a:masterClrMapping/>
  </p:clrMapOvr>
  <p:extLst>
    <p:ext uri="{6950BFC3-D8DA-4A85-94F7-54DA5524770B}">
      <p188:commentRel xmlns:p188="http://schemas.microsoft.com/office/powerpoint/2018/8/main" r:id="rId4"/>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482" y="696840"/>
            <a:ext cx="3807869" cy="518056"/>
          </a:xfrm>
        </p:spPr>
        <p:txBody>
          <a:bodyPr/>
          <a:lstStyle/>
          <a:p>
            <a:r>
              <a:rPr lang="en-US" sz="3000" b="1">
                <a:latin typeface="Poppins"/>
                <a:cs typeface="Poppins"/>
              </a:rPr>
              <a:t>LEL &amp; H</a:t>
            </a:r>
            <a:r>
              <a:rPr lang="en-US" sz="3000" b="1" baseline="-25000">
                <a:latin typeface="Poppins"/>
                <a:cs typeface="Poppins"/>
              </a:rPr>
              <a:t>2</a:t>
            </a:r>
            <a:r>
              <a:rPr lang="en-US" sz="3000" b="1">
                <a:latin typeface="Poppins"/>
                <a:cs typeface="Poppins"/>
              </a:rPr>
              <a:t>S</a:t>
            </a:r>
          </a:p>
        </p:txBody>
      </p:sp>
      <p:sp>
        <p:nvSpPr>
          <p:cNvPr id="4" name="Slide Number Placeholder 3">
            <a:extLst>
              <a:ext uri="{FF2B5EF4-FFF2-40B4-BE49-F238E27FC236}">
                <a16:creationId xmlns:a16="http://schemas.microsoft.com/office/drawing/2014/main" id="{3BA9943D-A8AE-454D-A4C2-3FDC37BEC500}"/>
              </a:ext>
            </a:extLst>
          </p:cNvPr>
          <p:cNvSpPr>
            <a:spLocks noGrp="1"/>
          </p:cNvSpPr>
          <p:nvPr>
            <p:ph type="sldNum" sz="quarter" idx="12"/>
          </p:nvPr>
        </p:nvSpPr>
        <p:spPr/>
        <p:txBody>
          <a:bodyPr/>
          <a:lstStyle/>
          <a:p>
            <a:fld id="{6EEFD2D6-1C8F-49EC-8F31-DAEFA9025994}" type="slidenum">
              <a:rPr lang="en-US" sz="1300" smtClean="0"/>
              <a:pPr/>
              <a:t>7</a:t>
            </a:fld>
            <a:endParaRPr lang="en-US" sz="1300"/>
          </a:p>
        </p:txBody>
      </p:sp>
      <p:sp>
        <p:nvSpPr>
          <p:cNvPr id="10" name="Text Placeholder 9">
            <a:extLst>
              <a:ext uri="{FF2B5EF4-FFF2-40B4-BE49-F238E27FC236}">
                <a16:creationId xmlns:a16="http://schemas.microsoft.com/office/drawing/2014/main" id="{D275024C-C2CF-44E8-A91F-A580806D3D4A}"/>
              </a:ext>
            </a:extLst>
          </p:cNvPr>
          <p:cNvSpPr>
            <a:spLocks noGrp="1"/>
          </p:cNvSpPr>
          <p:nvPr>
            <p:ph type="body" sz="quarter" idx="13"/>
          </p:nvPr>
        </p:nvSpPr>
        <p:spPr>
          <a:xfrm>
            <a:off x="344482" y="254935"/>
            <a:ext cx="9313862" cy="365760"/>
          </a:xfrm>
        </p:spPr>
        <p:txBody>
          <a:bodyPr/>
          <a:lstStyle/>
          <a:p>
            <a:r>
              <a:rPr lang="en-US" b="1" dirty="0">
                <a:cs typeface="Arial"/>
              </a:rPr>
              <a:t>PROJECT BACKGROUND</a:t>
            </a:r>
            <a:endParaRPr lang="en-US" dirty="0">
              <a:cs typeface="Arial"/>
            </a:endParaRPr>
          </a:p>
        </p:txBody>
      </p:sp>
      <p:sp>
        <p:nvSpPr>
          <p:cNvPr id="12" name="Text Placeholder 11">
            <a:extLst>
              <a:ext uri="{FF2B5EF4-FFF2-40B4-BE49-F238E27FC236}">
                <a16:creationId xmlns:a16="http://schemas.microsoft.com/office/drawing/2014/main" id="{BCDB63AB-BBBD-4329-A0AA-D4C328D3F68C}"/>
              </a:ext>
            </a:extLst>
          </p:cNvPr>
          <p:cNvSpPr>
            <a:spLocks noGrp="1"/>
          </p:cNvSpPr>
          <p:nvPr>
            <p:ph type="body" sz="quarter" idx="14"/>
          </p:nvPr>
        </p:nvSpPr>
        <p:spPr>
          <a:xfrm>
            <a:off x="515938" y="6190634"/>
            <a:ext cx="11137329" cy="321994"/>
          </a:xfrm>
        </p:spPr>
        <p:txBody>
          <a:bodyPr/>
          <a:lstStyle/>
          <a:p>
            <a:r>
              <a:rPr lang="en-US" sz="1300" dirty="0">
                <a:cs typeface="Arial"/>
              </a:rPr>
              <a:t>Sources: Wermac, EGasDepot, OSHA, CDC, and NIOSH</a:t>
            </a:r>
            <a:endParaRPr lang="en-US" sz="1300" dirty="0"/>
          </a:p>
        </p:txBody>
      </p:sp>
      <p:pic>
        <p:nvPicPr>
          <p:cNvPr id="1026" name="Picture 2" descr="What is a Lower Explosive Limit? - Duomo">
            <a:extLst>
              <a:ext uri="{FF2B5EF4-FFF2-40B4-BE49-F238E27FC236}">
                <a16:creationId xmlns:a16="http://schemas.microsoft.com/office/drawing/2014/main" id="{D21AE276-2CEB-CAC2-3A40-2D7478E409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37" y="3947540"/>
            <a:ext cx="5825997" cy="160241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B82C4689-0CB9-CCD0-0562-8A8ABD114BCB}"/>
              </a:ext>
            </a:extLst>
          </p:cNvPr>
          <p:cNvSpPr txBox="1">
            <a:spLocks/>
          </p:cNvSpPr>
          <p:nvPr/>
        </p:nvSpPr>
        <p:spPr>
          <a:xfrm>
            <a:off x="503900" y="1291041"/>
            <a:ext cx="6130802" cy="499318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1800" b="1" dirty="0">
                <a:latin typeface="Poppins"/>
                <a:cs typeface="Poppins"/>
              </a:rPr>
              <a:t>Lower Explosive Limit (LEL)</a:t>
            </a:r>
            <a:endParaRPr lang="en-US" sz="1600" b="1" dirty="0">
              <a:latin typeface="Poppins"/>
              <a:cs typeface="Poppins"/>
            </a:endParaRPr>
          </a:p>
          <a:p>
            <a:pPr marL="285750" indent="-285750">
              <a:buFont typeface="Arial" panose="020B0604020202020204" pitchFamily="34" charset="0"/>
              <a:buChar char="•"/>
            </a:pPr>
            <a:r>
              <a:rPr lang="en-US" sz="1600" dirty="0">
                <a:latin typeface="Poppins"/>
                <a:cs typeface="Poppins"/>
              </a:rPr>
              <a:t>Lowest concentration of a gas in the air that cause an explosion (if ignition source is nearby)</a:t>
            </a:r>
          </a:p>
          <a:p>
            <a:endParaRPr lang="en-US" sz="1600" dirty="0">
              <a:latin typeface="Poppins"/>
              <a:cs typeface="Poppins"/>
            </a:endParaRPr>
          </a:p>
          <a:p>
            <a:r>
              <a:rPr lang="en-US" sz="1600" b="1" dirty="0">
                <a:latin typeface="Poppins"/>
                <a:cs typeface="Poppins"/>
              </a:rPr>
              <a:t>An example: Methane</a:t>
            </a:r>
          </a:p>
          <a:p>
            <a:pPr marL="285750" indent="-285750">
              <a:buFont typeface="Arial" panose="020B0604020202020204" pitchFamily="34" charset="0"/>
              <a:buChar char="•"/>
            </a:pPr>
            <a:r>
              <a:rPr lang="en-US" sz="1600" b="1" u="sng" dirty="0">
                <a:latin typeface="Poppins"/>
                <a:cs typeface="Poppins"/>
              </a:rPr>
              <a:t>LEL for Methane is 5% by vol or 100% LEL</a:t>
            </a:r>
          </a:p>
          <a:p>
            <a:pPr marL="285750" indent="-285750">
              <a:buFont typeface="Arial" panose="020B0604020202020204" pitchFamily="34" charset="0"/>
              <a:buChar char="•"/>
            </a:pPr>
            <a:r>
              <a:rPr lang="en-US" sz="1600" b="1" dirty="0">
                <a:latin typeface="Poppins"/>
                <a:cs typeface="Poppins"/>
              </a:rPr>
              <a:t>60% - 99% (3% - 4.95% Methane): </a:t>
            </a:r>
            <a:r>
              <a:rPr lang="en-US" sz="1600" dirty="0">
                <a:latin typeface="Poppins"/>
                <a:cs typeface="Poppins"/>
              </a:rPr>
              <a:t>Considered dangerous and highly   flammable</a:t>
            </a:r>
          </a:p>
        </p:txBody>
      </p:sp>
      <p:sp>
        <p:nvSpPr>
          <p:cNvPr id="14" name="TextBox 13">
            <a:extLst>
              <a:ext uri="{FF2B5EF4-FFF2-40B4-BE49-F238E27FC236}">
                <a16:creationId xmlns:a16="http://schemas.microsoft.com/office/drawing/2014/main" id="{68E55A9B-4E74-47FC-EE04-CDD912AF48FB}"/>
              </a:ext>
            </a:extLst>
          </p:cNvPr>
          <p:cNvSpPr txBox="1"/>
          <p:nvPr/>
        </p:nvSpPr>
        <p:spPr>
          <a:xfrm>
            <a:off x="6634702" y="1213001"/>
            <a:ext cx="5371830" cy="5047536"/>
          </a:xfrm>
          <a:prstGeom prst="rect">
            <a:avLst/>
          </a:prstGeom>
          <a:noFill/>
        </p:spPr>
        <p:txBody>
          <a:bodyPr wrap="square" lIns="91440" tIns="45720" rIns="91440" bIns="45720" anchor="t">
            <a:spAutoFit/>
          </a:bodyPr>
          <a:lstStyle/>
          <a:p>
            <a:r>
              <a:rPr lang="en-US" b="1" dirty="0">
                <a:latin typeface="Poppins"/>
                <a:cs typeface="Poppins"/>
              </a:rPr>
              <a:t>Hydrogen Sulfide H</a:t>
            </a:r>
            <a:r>
              <a:rPr lang="en-US" b="1" baseline="-25000" dirty="0">
                <a:latin typeface="Poppins"/>
                <a:cs typeface="Poppins"/>
              </a:rPr>
              <a:t>2</a:t>
            </a:r>
            <a:r>
              <a:rPr lang="en-US" b="1" dirty="0">
                <a:latin typeface="Poppins"/>
                <a:cs typeface="Poppins"/>
              </a:rPr>
              <a:t>S</a:t>
            </a:r>
            <a:endParaRPr lang="en-US" sz="1800" b="1" dirty="0">
              <a:latin typeface="Poppins"/>
              <a:cs typeface="Poppins"/>
            </a:endParaRPr>
          </a:p>
          <a:p>
            <a:pPr marL="285750" indent="-285750">
              <a:buFont typeface="Arial" panose="020B0604020202020204" pitchFamily="34" charset="0"/>
              <a:buChar char="•"/>
            </a:pPr>
            <a:r>
              <a:rPr lang="en-US" sz="1600" dirty="0">
                <a:latin typeface="Poppins"/>
                <a:cs typeface="Poppins"/>
              </a:rPr>
              <a:t>Smells like rotten eggs at lower concentration but becomes undetectable at higher concentration (DEADLY!) </a:t>
            </a:r>
          </a:p>
          <a:p>
            <a:pPr lvl="2"/>
            <a:endParaRPr lang="en-US" sz="1600" dirty="0">
              <a:latin typeface="Arial"/>
              <a:cs typeface="Arial"/>
            </a:endParaRPr>
          </a:p>
          <a:p>
            <a:r>
              <a:rPr lang="en-US" sz="1600" b="1" dirty="0">
                <a:latin typeface="Poppins"/>
                <a:cs typeface="Poppins"/>
              </a:rPr>
              <a:t>Health effects (H</a:t>
            </a:r>
            <a:r>
              <a:rPr lang="en-US" sz="1600" b="1" baseline="-25000" dirty="0">
                <a:latin typeface="Poppins"/>
                <a:cs typeface="Poppins"/>
              </a:rPr>
              <a:t>2</a:t>
            </a:r>
            <a:r>
              <a:rPr lang="en-US" sz="1600" b="1" dirty="0">
                <a:latin typeface="Poppins"/>
                <a:cs typeface="Poppins"/>
              </a:rPr>
              <a:t>S Poisoning):</a:t>
            </a:r>
          </a:p>
          <a:p>
            <a:pPr marL="285750" indent="-285750">
              <a:buFont typeface="Arial" panose="020B0604020202020204" pitchFamily="34" charset="0"/>
              <a:buChar char="•"/>
            </a:pPr>
            <a:r>
              <a:rPr lang="en-US" sz="1600" dirty="0">
                <a:latin typeface="Poppins"/>
                <a:cs typeface="Poppins"/>
              </a:rPr>
              <a:t>10-99 ppm: Eye + respiratory irritation</a:t>
            </a:r>
          </a:p>
          <a:p>
            <a:pPr marL="285750" indent="-285750">
              <a:buFont typeface="Arial" panose="020B0604020202020204" pitchFamily="34" charset="0"/>
              <a:buChar char="•"/>
            </a:pPr>
            <a:r>
              <a:rPr lang="en-US" sz="1600" dirty="0">
                <a:latin typeface="Poppins"/>
                <a:cs typeface="Poppins"/>
              </a:rPr>
              <a:t>≥100 (Over-limit!): Immediate danger to health and life</a:t>
            </a:r>
          </a:p>
          <a:p>
            <a:pPr marL="742950" lvl="1" indent="-285750">
              <a:buFont typeface="Arial" panose="020B0604020202020204" pitchFamily="34" charset="0"/>
              <a:buChar char="•"/>
            </a:pPr>
            <a:r>
              <a:rPr lang="en-US" sz="1600" dirty="0">
                <a:latin typeface="Poppins"/>
                <a:cs typeface="Poppins"/>
              </a:rPr>
              <a:t>500-700 ppm: Blackout + respiratory failure</a:t>
            </a:r>
          </a:p>
          <a:p>
            <a:pPr marL="742950" lvl="1" indent="-285750">
              <a:buFont typeface="Arial" panose="020B0604020202020204" pitchFamily="34" charset="0"/>
              <a:buChar char="•"/>
            </a:pPr>
            <a:r>
              <a:rPr lang="en-US" sz="1600" dirty="0">
                <a:latin typeface="Poppins"/>
                <a:cs typeface="Poppins"/>
              </a:rPr>
              <a:t>1,000-2,000 ppm: Death can occur</a:t>
            </a:r>
          </a:p>
          <a:p>
            <a:pPr marL="285750" indent="-285750">
              <a:buFont typeface="Arial" panose="020B0604020202020204" pitchFamily="34" charset="0"/>
              <a:buChar char="•"/>
            </a:pPr>
            <a:endParaRPr lang="en-US" sz="1600" dirty="0">
              <a:latin typeface="Poppins"/>
              <a:cs typeface="Poppins"/>
            </a:endParaRPr>
          </a:p>
          <a:p>
            <a:r>
              <a:rPr lang="en-US" sz="1600" b="1" dirty="0">
                <a:latin typeface="Poppins"/>
                <a:ea typeface="+mn-lt"/>
                <a:cs typeface="+mn-lt"/>
              </a:rPr>
              <a:t>Ceiling limits</a:t>
            </a:r>
            <a:endParaRPr lang="en-US" sz="1600" b="1" dirty="0">
              <a:solidFill>
                <a:srgbClr val="535759"/>
              </a:solidFill>
              <a:latin typeface="Poppins"/>
              <a:ea typeface="+mn-lt"/>
              <a:cs typeface="+mn-lt"/>
            </a:endParaRPr>
          </a:p>
          <a:p>
            <a:pPr marL="285750" indent="-285750">
              <a:buFont typeface="Arial" panose="020B0604020202020204" pitchFamily="34" charset="0"/>
              <a:buChar char="•"/>
            </a:pPr>
            <a:r>
              <a:rPr lang="en-US" sz="1600" b="1" dirty="0">
                <a:latin typeface="Poppins"/>
                <a:cs typeface="Arial"/>
              </a:rPr>
              <a:t>ACGIH (STEL): 5 ppm for a 15-min window</a:t>
            </a:r>
          </a:p>
          <a:p>
            <a:pPr marL="742950" lvl="1" indent="-285750">
              <a:buFont typeface="Courier New" panose="02070309020205020404" pitchFamily="49" charset="0"/>
              <a:buChar char="o"/>
            </a:pPr>
            <a:r>
              <a:rPr lang="en-US" sz="1600" b="0" i="0" dirty="0">
                <a:solidFill>
                  <a:srgbClr val="474747"/>
                </a:solidFill>
                <a:effectLst/>
                <a:highlight>
                  <a:srgbClr val="FFFFFF"/>
                </a:highlight>
                <a:latin typeface="Poppins" pitchFamily="2" charset="77"/>
                <a:cs typeface="Poppins" pitchFamily="2" charset="77"/>
              </a:rPr>
              <a:t>Short term </a:t>
            </a:r>
            <a:r>
              <a:rPr lang="en-US" sz="1600" dirty="0">
                <a:solidFill>
                  <a:srgbClr val="474747"/>
                </a:solidFill>
                <a:highlight>
                  <a:srgbClr val="FFFFFF"/>
                </a:highlight>
                <a:latin typeface="Poppins" pitchFamily="2" charset="77"/>
                <a:cs typeface="Poppins" pitchFamily="2" charset="77"/>
              </a:rPr>
              <a:t>e</a:t>
            </a:r>
            <a:r>
              <a:rPr lang="en-US" sz="1600" b="0" i="0" dirty="0">
                <a:solidFill>
                  <a:srgbClr val="474747"/>
                </a:solidFill>
                <a:effectLst/>
                <a:highlight>
                  <a:srgbClr val="FFFFFF"/>
                </a:highlight>
                <a:latin typeface="Poppins" pitchFamily="2" charset="77"/>
                <a:cs typeface="Poppins" pitchFamily="2" charset="77"/>
              </a:rPr>
              <a:t>xposure </a:t>
            </a:r>
            <a:r>
              <a:rPr lang="en-US" sz="1600" dirty="0">
                <a:solidFill>
                  <a:srgbClr val="474747"/>
                </a:solidFill>
                <a:highlight>
                  <a:srgbClr val="FFFFFF"/>
                </a:highlight>
                <a:latin typeface="Poppins" pitchFamily="2" charset="77"/>
                <a:cs typeface="Poppins" pitchFamily="2" charset="77"/>
              </a:rPr>
              <a:t>l</a:t>
            </a:r>
            <a:r>
              <a:rPr lang="en-US" sz="1600" b="0" i="0" dirty="0">
                <a:solidFill>
                  <a:srgbClr val="474747"/>
                </a:solidFill>
                <a:effectLst/>
                <a:highlight>
                  <a:srgbClr val="FFFFFF"/>
                </a:highlight>
                <a:latin typeface="Poppins" pitchFamily="2" charset="77"/>
                <a:cs typeface="Poppins" pitchFamily="2" charset="77"/>
              </a:rPr>
              <a:t>imit </a:t>
            </a:r>
            <a:r>
              <a:rPr lang="en-US" sz="1600" b="0" i="0" dirty="0">
                <a:solidFill>
                  <a:srgbClr val="474747"/>
                </a:solidFill>
                <a:effectLst/>
                <a:highlight>
                  <a:srgbClr val="FFFFFF"/>
                </a:highlight>
                <a:latin typeface="Poppins" pitchFamily="2" charset="77"/>
                <a:ea typeface="+mn-lt"/>
                <a:cs typeface="Poppins" pitchFamily="2" charset="77"/>
              </a:rPr>
              <a:t>pr</a:t>
            </a:r>
            <a:r>
              <a:rPr lang="en-US" sz="1600" dirty="0">
                <a:latin typeface="Poppins" pitchFamily="2" charset="77"/>
                <a:ea typeface="+mn-lt"/>
                <a:cs typeface="Poppins" pitchFamily="2" charset="77"/>
              </a:rPr>
              <a:t>otects workers from the acute effects of </a:t>
            </a:r>
            <a:r>
              <a:rPr lang="en-US" sz="1600" dirty="0">
                <a:latin typeface="Poppins"/>
                <a:cs typeface="Poppins"/>
              </a:rPr>
              <a:t>H</a:t>
            </a:r>
            <a:r>
              <a:rPr lang="en-US" sz="1600" baseline="-25000" dirty="0">
                <a:latin typeface="Poppins"/>
                <a:cs typeface="Poppins"/>
              </a:rPr>
              <a:t>2</a:t>
            </a:r>
            <a:r>
              <a:rPr lang="en-US" sz="1600" dirty="0">
                <a:latin typeface="Poppins"/>
                <a:cs typeface="Poppins"/>
              </a:rPr>
              <a:t>S</a:t>
            </a:r>
            <a:r>
              <a:rPr lang="en-US" sz="1600" dirty="0">
                <a:latin typeface="Poppins" pitchFamily="2" charset="77"/>
                <a:ea typeface="+mn-lt"/>
                <a:cs typeface="Poppins" pitchFamily="2" charset="77"/>
              </a:rPr>
              <a:t> </a:t>
            </a:r>
          </a:p>
          <a:p>
            <a:pPr marL="285750" indent="-285750">
              <a:buFont typeface="Arial" panose="020B0604020202020204" pitchFamily="34" charset="0"/>
              <a:buChar char="•"/>
            </a:pPr>
            <a:r>
              <a:rPr lang="en-US" sz="1600" b="1" dirty="0">
                <a:latin typeface="Poppins"/>
                <a:ea typeface="+mn-lt"/>
                <a:cs typeface="+mn-lt"/>
              </a:rPr>
              <a:t>NIOSH (REL): 10 ppm </a:t>
            </a:r>
          </a:p>
          <a:p>
            <a:pPr marL="742950" lvl="1" indent="-285750">
              <a:buFont typeface="Arial" panose="020B0604020202020204" pitchFamily="34" charset="0"/>
              <a:buChar char="•"/>
            </a:pPr>
            <a:r>
              <a:rPr lang="en-US" sz="1600" dirty="0">
                <a:latin typeface="Poppins"/>
                <a:ea typeface="+mn-lt"/>
                <a:cs typeface="+mn-lt"/>
              </a:rPr>
              <a:t>Should not be exceed during any part of the workday</a:t>
            </a:r>
          </a:p>
          <a:p>
            <a:endParaRPr lang="en-US" sz="1600" dirty="0">
              <a:latin typeface="Poppins"/>
              <a:cs typeface="Poppins"/>
            </a:endParaRPr>
          </a:p>
        </p:txBody>
      </p:sp>
    </p:spTree>
    <p:custDataLst>
      <p:tags r:id="rId1"/>
    </p:custDataLst>
    <p:extLst>
      <p:ext uri="{BB962C8B-B14F-4D97-AF65-F5344CB8AC3E}">
        <p14:creationId xmlns:p14="http://schemas.microsoft.com/office/powerpoint/2010/main" val="3710151007"/>
      </p:ext>
    </p:extLst>
  </p:cSld>
  <p:clrMapOvr>
    <a:masterClrMapping/>
  </p:clrMapOvr>
  <p:extLst>
    <p:ext uri="{6950BFC3-D8DA-4A85-94F7-54DA5524770B}">
      <p188:commentRel xmlns:p188="http://schemas.microsoft.com/office/powerpoint/2018/8/main" r:id="rId4"/>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415" y="789936"/>
            <a:ext cx="9499531" cy="534523"/>
          </a:xfrm>
        </p:spPr>
        <p:txBody>
          <a:bodyPr/>
          <a:lstStyle/>
          <a:p>
            <a:r>
              <a:rPr lang="en-US" sz="2800" b="1" dirty="0">
                <a:solidFill>
                  <a:srgbClr val="000000"/>
                </a:solidFill>
                <a:latin typeface="Poppins"/>
                <a:cs typeface="Poppins"/>
              </a:rPr>
              <a:t>More on the Data</a:t>
            </a:r>
            <a:endParaRPr lang="en-US" sz="2800" dirty="0">
              <a:solidFill>
                <a:srgbClr val="000000"/>
              </a:solidFill>
              <a:latin typeface="Poppins"/>
              <a:cs typeface="Poppins"/>
            </a:endParaRPr>
          </a:p>
          <a:p>
            <a:endParaRPr lang="en-US" sz="2800" b="1" dirty="0">
              <a:latin typeface="Poppins"/>
              <a:cs typeface="Poppins"/>
            </a:endParaRPr>
          </a:p>
        </p:txBody>
      </p:sp>
      <p:sp>
        <p:nvSpPr>
          <p:cNvPr id="4" name="Slide Number Placeholder 3">
            <a:extLst>
              <a:ext uri="{FF2B5EF4-FFF2-40B4-BE49-F238E27FC236}">
                <a16:creationId xmlns:a16="http://schemas.microsoft.com/office/drawing/2014/main" id="{3BA9943D-A8AE-454D-A4C2-3FDC37BEC500}"/>
              </a:ext>
            </a:extLst>
          </p:cNvPr>
          <p:cNvSpPr>
            <a:spLocks noGrp="1"/>
          </p:cNvSpPr>
          <p:nvPr>
            <p:ph type="sldNum" sz="quarter" idx="12"/>
          </p:nvPr>
        </p:nvSpPr>
        <p:spPr/>
        <p:txBody>
          <a:bodyPr/>
          <a:lstStyle/>
          <a:p>
            <a:fld id="{6EEFD2D6-1C8F-49EC-8F31-DAEFA9025994}" type="slidenum">
              <a:rPr lang="en-US" sz="1300" smtClean="0"/>
              <a:pPr/>
              <a:t>8</a:t>
            </a:fld>
            <a:endParaRPr lang="en-US" sz="1300"/>
          </a:p>
        </p:txBody>
      </p:sp>
      <p:sp>
        <p:nvSpPr>
          <p:cNvPr id="10" name="Text Placeholder 9">
            <a:extLst>
              <a:ext uri="{FF2B5EF4-FFF2-40B4-BE49-F238E27FC236}">
                <a16:creationId xmlns:a16="http://schemas.microsoft.com/office/drawing/2014/main" id="{D275024C-C2CF-44E8-A91F-A580806D3D4A}"/>
              </a:ext>
            </a:extLst>
          </p:cNvPr>
          <p:cNvSpPr>
            <a:spLocks noGrp="1"/>
          </p:cNvSpPr>
          <p:nvPr>
            <p:ph type="body" sz="quarter" idx="13"/>
          </p:nvPr>
        </p:nvSpPr>
        <p:spPr>
          <a:xfrm>
            <a:off x="282415" y="263375"/>
            <a:ext cx="9313862" cy="365760"/>
          </a:xfrm>
        </p:spPr>
        <p:txBody>
          <a:bodyPr/>
          <a:lstStyle/>
          <a:p>
            <a:r>
              <a:rPr lang="en-US" b="1">
                <a:cs typeface="Arial"/>
              </a:rPr>
              <a:t>PROJECT BACKGROUND</a:t>
            </a:r>
            <a:endParaRPr lang="en-US">
              <a:cs typeface="Arial"/>
            </a:endParaRPr>
          </a:p>
        </p:txBody>
      </p:sp>
      <p:sp>
        <p:nvSpPr>
          <p:cNvPr id="5" name="TextBox 4">
            <a:extLst>
              <a:ext uri="{FF2B5EF4-FFF2-40B4-BE49-F238E27FC236}">
                <a16:creationId xmlns:a16="http://schemas.microsoft.com/office/drawing/2014/main" id="{34F13B64-2775-F091-B7CD-A5329C0C86BE}"/>
              </a:ext>
            </a:extLst>
          </p:cNvPr>
          <p:cNvSpPr txBox="1"/>
          <p:nvPr/>
        </p:nvSpPr>
        <p:spPr>
          <a:xfrm>
            <a:off x="598656" y="1550115"/>
            <a:ext cx="4842773" cy="3693319"/>
          </a:xfrm>
          <a:prstGeom prst="rect">
            <a:avLst/>
          </a:prstGeom>
          <a:noFill/>
        </p:spPr>
        <p:txBody>
          <a:bodyPr wrap="square" lIns="91440" tIns="45720" rIns="91440" bIns="45720" anchor="t">
            <a:spAutoFit/>
          </a:bodyPr>
          <a:lstStyle/>
          <a:p>
            <a:r>
              <a:rPr lang="en-US" b="1" dirty="0">
                <a:latin typeface="Poppins"/>
                <a:cs typeface="Poppins"/>
              </a:rPr>
              <a:t>Data Composition</a:t>
            </a:r>
          </a:p>
          <a:p>
            <a:pPr marL="285750" indent="-285750">
              <a:buFont typeface="Arial" panose="020B0604020202020204" pitchFamily="34" charset="0"/>
              <a:buChar char="•"/>
            </a:pPr>
            <a:r>
              <a:rPr lang="en-US" dirty="0">
                <a:latin typeface="Poppins"/>
                <a:cs typeface="Poppins"/>
              </a:rPr>
              <a:t>H</a:t>
            </a:r>
            <a:r>
              <a:rPr lang="en-US" baseline="-25000" dirty="0">
                <a:latin typeface="Poppins"/>
                <a:cs typeface="Poppins"/>
              </a:rPr>
              <a:t>2</a:t>
            </a:r>
            <a:r>
              <a:rPr lang="en-US" dirty="0">
                <a:latin typeface="Poppins"/>
                <a:cs typeface="Poppins"/>
              </a:rPr>
              <a:t>S data contains events without SCBA (self-contained breathing apparatus) use</a:t>
            </a:r>
            <a:endParaRPr lang="en-US" dirty="0">
              <a:solidFill>
                <a:srgbClr val="535759"/>
              </a:solidFill>
              <a:latin typeface="Poppins"/>
              <a:ea typeface="+mn-lt"/>
              <a:cs typeface="Poppins"/>
            </a:endParaRPr>
          </a:p>
          <a:p>
            <a:pPr marL="285750" indent="-285750">
              <a:buFont typeface="Arial" panose="020B0604020202020204" pitchFamily="34" charset="0"/>
              <a:buChar char="•"/>
            </a:pPr>
            <a:r>
              <a:rPr lang="en-US" dirty="0">
                <a:latin typeface="Poppins"/>
                <a:cs typeface="Poppins"/>
              </a:rPr>
              <a:t>Ignore events marked as ‘sensor error’</a:t>
            </a:r>
            <a:endParaRPr lang="en-US" dirty="0"/>
          </a:p>
          <a:p>
            <a:pPr marL="285750" indent="-285750">
              <a:buFont typeface="Arial" panose="020B0604020202020204" pitchFamily="34" charset="0"/>
              <a:buChar char="•"/>
            </a:pPr>
            <a:r>
              <a:rPr lang="en-US" dirty="0">
                <a:latin typeface="Poppins"/>
                <a:cs typeface="Poppins"/>
              </a:rPr>
              <a:t>Testing pool is in Montney</a:t>
            </a:r>
          </a:p>
          <a:p>
            <a:pPr marL="285750" indent="-285750">
              <a:buFont typeface="Arial" panose="020B0604020202020204" pitchFamily="34" charset="0"/>
              <a:buChar char="•"/>
            </a:pPr>
            <a:endParaRPr lang="en-US" dirty="0">
              <a:latin typeface="Poppins" pitchFamily="2" charset="77"/>
              <a:cs typeface="Poppins" pitchFamily="2" charset="77"/>
            </a:endParaRPr>
          </a:p>
          <a:p>
            <a:r>
              <a:rPr lang="en-US" b="1" dirty="0">
                <a:latin typeface="Poppins"/>
                <a:cs typeface="Poppins"/>
              </a:rPr>
              <a:t>Events</a:t>
            </a:r>
          </a:p>
          <a:p>
            <a:pPr marL="285750" indent="-285750">
              <a:buFont typeface="Arial" panose="020B0604020202020204" pitchFamily="34" charset="0"/>
              <a:buChar char="•"/>
            </a:pPr>
            <a:r>
              <a:rPr lang="en-US" dirty="0">
                <a:latin typeface="Poppins"/>
                <a:cs typeface="Poppins"/>
              </a:rPr>
              <a:t>Each event occurs randomly and independently</a:t>
            </a:r>
          </a:p>
          <a:p>
            <a:pPr marL="285750" indent="-285750">
              <a:buFont typeface="Arial" panose="020B0604020202020204" pitchFamily="34" charset="0"/>
              <a:buChar char="•"/>
            </a:pPr>
            <a:r>
              <a:rPr lang="en-US" dirty="0">
                <a:latin typeface="Poppins"/>
                <a:cs typeface="Poppins"/>
              </a:rPr>
              <a:t>Events grouped to the nearest site using a distance formula (Haversine)</a:t>
            </a:r>
          </a:p>
          <a:p>
            <a:pPr marL="285750" indent="-285750">
              <a:buFont typeface="Arial" panose="020B0604020202020204" pitchFamily="34" charset="0"/>
              <a:buChar char="•"/>
            </a:pPr>
            <a:r>
              <a:rPr lang="en-US" dirty="0">
                <a:latin typeface="Poppins"/>
                <a:cs typeface="Poppins"/>
              </a:rPr>
              <a:t>Duration varies from event to event</a:t>
            </a:r>
          </a:p>
        </p:txBody>
      </p:sp>
      <p:pic>
        <p:nvPicPr>
          <p:cNvPr id="9" name="Picture 8">
            <a:extLst>
              <a:ext uri="{FF2B5EF4-FFF2-40B4-BE49-F238E27FC236}">
                <a16:creationId xmlns:a16="http://schemas.microsoft.com/office/drawing/2014/main" id="{69381F5D-F178-732B-53A1-4AA514300220}"/>
              </a:ext>
            </a:extLst>
          </p:cNvPr>
          <p:cNvPicPr>
            <a:picLocks noChangeAspect="1"/>
          </p:cNvPicPr>
          <p:nvPr/>
        </p:nvPicPr>
        <p:blipFill>
          <a:blip r:embed="rId5"/>
          <a:stretch>
            <a:fillRect/>
          </a:stretch>
        </p:blipFill>
        <p:spPr>
          <a:xfrm>
            <a:off x="6314361" y="1142737"/>
            <a:ext cx="4963239" cy="4585802"/>
          </a:xfrm>
          <a:prstGeom prst="rect">
            <a:avLst/>
          </a:prstGeom>
        </p:spPr>
      </p:pic>
      <p:sp>
        <p:nvSpPr>
          <p:cNvPr id="3" name="TextBox 2">
            <a:extLst>
              <a:ext uri="{FF2B5EF4-FFF2-40B4-BE49-F238E27FC236}">
                <a16:creationId xmlns:a16="http://schemas.microsoft.com/office/drawing/2014/main" id="{DD90C85D-FC6F-0FB4-52E9-312946A54B48}"/>
              </a:ext>
            </a:extLst>
          </p:cNvPr>
          <p:cNvSpPr txBox="1"/>
          <p:nvPr/>
        </p:nvSpPr>
        <p:spPr>
          <a:xfrm>
            <a:off x="7426037" y="5232401"/>
            <a:ext cx="2743200"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500" b="1">
                <a:latin typeface="Poppins"/>
              </a:rPr>
              <a:t>Montney</a:t>
            </a:r>
            <a:endParaRPr lang="en-US" sz="1500" b="1">
              <a:latin typeface="Poppins"/>
              <a:cs typeface="Poppins"/>
            </a:endParaRPr>
          </a:p>
        </p:txBody>
      </p:sp>
    </p:spTree>
    <p:custDataLst>
      <p:tags r:id="rId1"/>
    </p:custDataLst>
    <p:extLst>
      <p:ext uri="{BB962C8B-B14F-4D97-AF65-F5344CB8AC3E}">
        <p14:creationId xmlns:p14="http://schemas.microsoft.com/office/powerpoint/2010/main" val="443860489"/>
      </p:ext>
    </p:extLst>
  </p:cSld>
  <p:clrMapOvr>
    <a:masterClrMapping/>
  </p:clrMapOvr>
  <p:extLst>
    <p:ext uri="{6950BFC3-D8DA-4A85-94F7-54DA5524770B}">
      <p188:commentRel xmlns:p188="http://schemas.microsoft.com/office/powerpoint/2018/8/main" r:id="rId4"/>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482" y="696840"/>
            <a:ext cx="6513518" cy="518056"/>
          </a:xfrm>
        </p:spPr>
        <p:txBody>
          <a:bodyPr/>
          <a:lstStyle/>
          <a:p>
            <a:r>
              <a:rPr lang="en-US" sz="3000" b="1" dirty="0">
                <a:latin typeface="Poppins"/>
                <a:cs typeface="Poppins"/>
              </a:rPr>
              <a:t>Data Collection Process </a:t>
            </a:r>
          </a:p>
        </p:txBody>
      </p:sp>
      <p:sp>
        <p:nvSpPr>
          <p:cNvPr id="4" name="Slide Number Placeholder 3">
            <a:extLst>
              <a:ext uri="{FF2B5EF4-FFF2-40B4-BE49-F238E27FC236}">
                <a16:creationId xmlns:a16="http://schemas.microsoft.com/office/drawing/2014/main" id="{3BA9943D-A8AE-454D-A4C2-3FDC37BEC500}"/>
              </a:ext>
            </a:extLst>
          </p:cNvPr>
          <p:cNvSpPr>
            <a:spLocks noGrp="1"/>
          </p:cNvSpPr>
          <p:nvPr>
            <p:ph type="sldNum" sz="quarter" idx="12"/>
          </p:nvPr>
        </p:nvSpPr>
        <p:spPr/>
        <p:txBody>
          <a:bodyPr/>
          <a:lstStyle/>
          <a:p>
            <a:fld id="{6EEFD2D6-1C8F-49EC-8F31-DAEFA9025994}" type="slidenum">
              <a:rPr lang="en-US" sz="1300" smtClean="0"/>
              <a:pPr/>
              <a:t>9</a:t>
            </a:fld>
            <a:endParaRPr lang="en-US" sz="1300"/>
          </a:p>
        </p:txBody>
      </p:sp>
      <p:sp>
        <p:nvSpPr>
          <p:cNvPr id="10" name="Text Placeholder 9">
            <a:extLst>
              <a:ext uri="{FF2B5EF4-FFF2-40B4-BE49-F238E27FC236}">
                <a16:creationId xmlns:a16="http://schemas.microsoft.com/office/drawing/2014/main" id="{D275024C-C2CF-44E8-A91F-A580806D3D4A}"/>
              </a:ext>
            </a:extLst>
          </p:cNvPr>
          <p:cNvSpPr>
            <a:spLocks noGrp="1"/>
          </p:cNvSpPr>
          <p:nvPr>
            <p:ph type="body" sz="quarter" idx="13"/>
          </p:nvPr>
        </p:nvSpPr>
        <p:spPr>
          <a:xfrm>
            <a:off x="344482" y="254935"/>
            <a:ext cx="9313862" cy="365760"/>
          </a:xfrm>
        </p:spPr>
        <p:txBody>
          <a:bodyPr/>
          <a:lstStyle/>
          <a:p>
            <a:r>
              <a:rPr lang="en-US" b="1">
                <a:cs typeface="Arial"/>
              </a:rPr>
              <a:t>PROJECT BACKGROUND</a:t>
            </a:r>
            <a:endParaRPr lang="en-US">
              <a:cs typeface="Arial"/>
            </a:endParaRPr>
          </a:p>
        </p:txBody>
      </p:sp>
      <p:sp>
        <p:nvSpPr>
          <p:cNvPr id="12" name="Text Placeholder 11">
            <a:extLst>
              <a:ext uri="{FF2B5EF4-FFF2-40B4-BE49-F238E27FC236}">
                <a16:creationId xmlns:a16="http://schemas.microsoft.com/office/drawing/2014/main" id="{BCDB63AB-BBBD-4329-A0AA-D4C328D3F68C}"/>
              </a:ext>
            </a:extLst>
          </p:cNvPr>
          <p:cNvSpPr>
            <a:spLocks noGrp="1"/>
          </p:cNvSpPr>
          <p:nvPr>
            <p:ph type="body" sz="quarter" idx="14"/>
          </p:nvPr>
        </p:nvSpPr>
        <p:spPr>
          <a:xfrm>
            <a:off x="515938" y="6190634"/>
            <a:ext cx="11137329" cy="321994"/>
          </a:xfrm>
        </p:spPr>
        <p:txBody>
          <a:bodyPr/>
          <a:lstStyle/>
          <a:p>
            <a:r>
              <a:rPr lang="en-US" sz="1300">
                <a:cs typeface="Arial"/>
              </a:rPr>
              <a:t>Sources: Power Automate, Power App, and MS SQL Server </a:t>
            </a:r>
            <a:endParaRPr lang="en-US" sz="1300"/>
          </a:p>
        </p:txBody>
      </p:sp>
      <p:sp>
        <p:nvSpPr>
          <p:cNvPr id="8" name="Title 1">
            <a:extLst>
              <a:ext uri="{FF2B5EF4-FFF2-40B4-BE49-F238E27FC236}">
                <a16:creationId xmlns:a16="http://schemas.microsoft.com/office/drawing/2014/main" id="{B82C4689-0CB9-CCD0-0562-8A8ABD114BCB}"/>
              </a:ext>
            </a:extLst>
          </p:cNvPr>
          <p:cNvSpPr txBox="1">
            <a:spLocks/>
          </p:cNvSpPr>
          <p:nvPr/>
        </p:nvSpPr>
        <p:spPr>
          <a:xfrm>
            <a:off x="344482" y="1291042"/>
            <a:ext cx="5906416" cy="15421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285750" indent="-285750">
              <a:buFont typeface="Arial" panose="020B0604020202020204" pitchFamily="34" charset="0"/>
              <a:buChar char="•"/>
            </a:pPr>
            <a:endParaRPr lang="en-US" sz="1800">
              <a:latin typeface="Poppins"/>
              <a:cs typeface="Poppins"/>
            </a:endParaRPr>
          </a:p>
        </p:txBody>
      </p:sp>
      <p:sp>
        <p:nvSpPr>
          <p:cNvPr id="5" name="Title 1">
            <a:extLst>
              <a:ext uri="{FF2B5EF4-FFF2-40B4-BE49-F238E27FC236}">
                <a16:creationId xmlns:a16="http://schemas.microsoft.com/office/drawing/2014/main" id="{2BD9D735-1533-5EDE-4A73-111FEE2D474C}"/>
              </a:ext>
            </a:extLst>
          </p:cNvPr>
          <p:cNvSpPr txBox="1">
            <a:spLocks/>
          </p:cNvSpPr>
          <p:nvPr/>
        </p:nvSpPr>
        <p:spPr>
          <a:xfrm>
            <a:off x="515938" y="1287672"/>
            <a:ext cx="5439694" cy="487011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1800" b="1" dirty="0">
                <a:latin typeface="Poppins" pitchFamily="2" charset="77"/>
                <a:cs typeface="Poppins" pitchFamily="2" charset="77"/>
              </a:rPr>
              <a:t>1. Detection &amp; Logging</a:t>
            </a:r>
            <a:endParaRPr lang="en-US" sz="1800" dirty="0">
              <a:latin typeface="Poppins" pitchFamily="2" charset="77"/>
              <a:cs typeface="Poppins" pitchFamily="2" charset="77"/>
            </a:endParaRPr>
          </a:p>
          <a:p>
            <a:pPr marL="742950" lvl="1" indent="-285750">
              <a:buFont typeface="Wingdings" pitchFamily="2" charset="2"/>
              <a:buChar char="Ø"/>
            </a:pPr>
            <a:r>
              <a:rPr lang="en-US" dirty="0">
                <a:latin typeface="Poppins" pitchFamily="2" charset="77"/>
                <a:cs typeface="Poppins" pitchFamily="2" charset="77"/>
              </a:rPr>
              <a:t>Monitors detect high H</a:t>
            </a:r>
            <a:r>
              <a:rPr lang="en-US" baseline="-25000" dirty="0">
                <a:latin typeface="Poppins" pitchFamily="2" charset="77"/>
                <a:cs typeface="Poppins" pitchFamily="2" charset="77"/>
              </a:rPr>
              <a:t>2</a:t>
            </a:r>
            <a:r>
              <a:rPr lang="en-US" dirty="0">
                <a:latin typeface="Poppins" pitchFamily="2" charset="77"/>
                <a:cs typeface="Poppins" pitchFamily="2" charset="77"/>
              </a:rPr>
              <a:t>S/LEL levels and log entries in the MSSQL database</a:t>
            </a:r>
          </a:p>
          <a:p>
            <a:pPr marL="742950" lvl="1" indent="-285750">
              <a:buFont typeface="Wingdings" pitchFamily="2" charset="2"/>
              <a:buChar char="Ø"/>
            </a:pPr>
            <a:r>
              <a:rPr lang="en-US" b="1" dirty="0">
                <a:latin typeface="Poppins" pitchFamily="2" charset="77"/>
                <a:cs typeface="Poppins" pitchFamily="2" charset="77"/>
              </a:rPr>
              <a:t>Limitation</a:t>
            </a:r>
            <a:r>
              <a:rPr lang="en-US" dirty="0">
                <a:latin typeface="Poppins" pitchFamily="2" charset="77"/>
                <a:cs typeface="Poppins" pitchFamily="2" charset="77"/>
              </a:rPr>
              <a:t>: No info on which task the operator performed</a:t>
            </a:r>
          </a:p>
          <a:p>
            <a:endParaRPr lang="en-US" sz="1800" b="1" dirty="0">
              <a:latin typeface="Poppins" pitchFamily="2" charset="77"/>
              <a:cs typeface="Poppins" pitchFamily="2" charset="77"/>
            </a:endParaRPr>
          </a:p>
          <a:p>
            <a:r>
              <a:rPr lang="en-US" sz="1800" b="1" dirty="0">
                <a:latin typeface="Poppins" pitchFamily="2" charset="77"/>
                <a:cs typeface="Poppins" pitchFamily="2" charset="77"/>
              </a:rPr>
              <a:t>2. Email Alert Management</a:t>
            </a:r>
            <a:endParaRPr lang="en-US" sz="1800" dirty="0">
              <a:latin typeface="Poppins" pitchFamily="2" charset="77"/>
              <a:cs typeface="Poppins" pitchFamily="2" charset="77"/>
            </a:endParaRPr>
          </a:p>
          <a:p>
            <a:pPr marL="742950" lvl="1" indent="-285750">
              <a:buFont typeface="Wingdings" pitchFamily="2" charset="2"/>
              <a:buChar char="Ø"/>
            </a:pPr>
            <a:r>
              <a:rPr lang="en-US" dirty="0">
                <a:latin typeface="Poppins" pitchFamily="2" charset="77"/>
                <a:cs typeface="Poppins" pitchFamily="2" charset="77"/>
              </a:rPr>
              <a:t>Power Automate handles email alerts</a:t>
            </a:r>
          </a:p>
          <a:p>
            <a:pPr marL="742950" lvl="1" indent="-285750">
              <a:buFont typeface="Wingdings" pitchFamily="2" charset="2"/>
              <a:buChar char="Ø"/>
            </a:pPr>
            <a:r>
              <a:rPr lang="en-US" dirty="0">
                <a:latin typeface="Poppins" pitchFamily="2" charset="77"/>
                <a:cs typeface="Poppins" pitchFamily="2" charset="77"/>
              </a:rPr>
              <a:t>Alerts are sent to ops EOD</a:t>
            </a:r>
          </a:p>
          <a:p>
            <a:endParaRPr lang="en-US" sz="1800" dirty="0">
              <a:latin typeface="Poppins" pitchFamily="2" charset="77"/>
              <a:cs typeface="Poppins" pitchFamily="2" charset="77"/>
            </a:endParaRPr>
          </a:p>
          <a:p>
            <a:r>
              <a:rPr lang="en-US" sz="1800" b="1" dirty="0">
                <a:latin typeface="Poppins" pitchFamily="2" charset="77"/>
                <a:cs typeface="Poppins" pitchFamily="2" charset="77"/>
              </a:rPr>
              <a:t>3. Power App Interaction</a:t>
            </a:r>
            <a:endParaRPr lang="en-US" sz="1800" dirty="0">
              <a:latin typeface="Poppins" pitchFamily="2" charset="77"/>
              <a:cs typeface="Poppins" pitchFamily="2" charset="77"/>
            </a:endParaRPr>
          </a:p>
          <a:p>
            <a:pPr marL="742950" lvl="1" indent="-285750">
              <a:buFont typeface="Wingdings" pitchFamily="2" charset="2"/>
              <a:buChar char="Ø"/>
            </a:pPr>
            <a:r>
              <a:rPr lang="en-US" dirty="0">
                <a:latin typeface="Poppins" pitchFamily="2" charset="77"/>
                <a:cs typeface="Poppins" pitchFamily="2" charset="77"/>
              </a:rPr>
              <a:t>Prompt ops to open the Power App and provide task info</a:t>
            </a:r>
          </a:p>
          <a:p>
            <a:pPr lvl="1"/>
            <a:endParaRPr lang="en-US" dirty="0">
              <a:latin typeface="Poppins" pitchFamily="2" charset="77"/>
              <a:cs typeface="Poppins" pitchFamily="2" charset="77"/>
            </a:endParaRPr>
          </a:p>
          <a:p>
            <a:r>
              <a:rPr lang="en-US" sz="1800" b="1" dirty="0">
                <a:latin typeface="Poppins" pitchFamily="2" charset="77"/>
                <a:cs typeface="Poppins" pitchFamily="2" charset="77"/>
              </a:rPr>
              <a:t>4. Updating Task Information</a:t>
            </a:r>
            <a:endParaRPr lang="en-US" sz="1800" dirty="0">
              <a:latin typeface="Poppins" pitchFamily="2" charset="77"/>
              <a:cs typeface="Poppins" pitchFamily="2" charset="77"/>
            </a:endParaRPr>
          </a:p>
          <a:p>
            <a:pPr marL="742950" lvl="1" indent="-285750">
              <a:buFont typeface="Wingdings" pitchFamily="2" charset="2"/>
              <a:buChar char="Ø"/>
            </a:pPr>
            <a:r>
              <a:rPr lang="en-US" dirty="0">
                <a:latin typeface="Poppins" pitchFamily="2" charset="77"/>
                <a:cs typeface="Poppins" pitchFamily="2" charset="77"/>
              </a:rPr>
              <a:t>Task info is updated using the description ops give</a:t>
            </a:r>
          </a:p>
        </p:txBody>
      </p:sp>
      <p:pic>
        <p:nvPicPr>
          <p:cNvPr id="3" name="Picture 2">
            <a:extLst>
              <a:ext uri="{FF2B5EF4-FFF2-40B4-BE49-F238E27FC236}">
                <a16:creationId xmlns:a16="http://schemas.microsoft.com/office/drawing/2014/main" id="{9FA4CC18-9106-178B-6A18-A575E095D5CF}"/>
              </a:ext>
            </a:extLst>
          </p:cNvPr>
          <p:cNvPicPr>
            <a:picLocks noChangeAspect="1"/>
          </p:cNvPicPr>
          <p:nvPr/>
        </p:nvPicPr>
        <p:blipFill>
          <a:blip r:embed="rId4"/>
          <a:stretch>
            <a:fillRect/>
          </a:stretch>
        </p:blipFill>
        <p:spPr>
          <a:xfrm>
            <a:off x="6103941" y="765694"/>
            <a:ext cx="5783259" cy="5519097"/>
          </a:xfrm>
          <a:prstGeom prst="rect">
            <a:avLst/>
          </a:prstGeom>
        </p:spPr>
      </p:pic>
    </p:spTree>
    <p:custDataLst>
      <p:tags r:id="rId1"/>
    </p:custDataLst>
    <p:extLst>
      <p:ext uri="{BB962C8B-B14F-4D97-AF65-F5344CB8AC3E}">
        <p14:creationId xmlns:p14="http://schemas.microsoft.com/office/powerpoint/2010/main" val="8792615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vintiv Employee Simple 2020">
  <a:themeElements>
    <a:clrScheme name="Ovintiv">
      <a:dk1>
        <a:srgbClr val="535759"/>
      </a:dk1>
      <a:lt1>
        <a:srgbClr val="FFFFFF"/>
      </a:lt1>
      <a:dk2>
        <a:srgbClr val="C14728"/>
      </a:dk2>
      <a:lt2>
        <a:srgbClr val="BBBDBF"/>
      </a:lt2>
      <a:accent1>
        <a:srgbClr val="F88D2B"/>
      </a:accent1>
      <a:accent2>
        <a:srgbClr val="7C4D98"/>
      </a:accent2>
      <a:accent3>
        <a:srgbClr val="0075BC"/>
      </a:accent3>
      <a:accent4>
        <a:srgbClr val="3897B2"/>
      </a:accent4>
      <a:accent5>
        <a:srgbClr val="23AA80"/>
      </a:accent5>
      <a:accent6>
        <a:srgbClr val="E2CC1F"/>
      </a:accent6>
      <a:hlink>
        <a:srgbClr val="0075BC"/>
      </a:hlink>
      <a:folHlink>
        <a:srgbClr val="C1472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BSWF PPT Template 2019.potx" id="{2B6F9EBD-799C-47BB-9176-94A7A03EA042}" vid="{936F0CC4-FDB3-421B-B3B0-EC15D893B6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D06A4899DB3FE4AB5E917FD3DEE00EF" ma:contentTypeVersion="6" ma:contentTypeDescription="Create a new document." ma:contentTypeScope="" ma:versionID="a92942db43b3b124611cd7708a9de291">
  <xsd:schema xmlns:xsd="http://www.w3.org/2001/XMLSchema" xmlns:xs="http://www.w3.org/2001/XMLSchema" xmlns:p="http://schemas.microsoft.com/office/2006/metadata/properties" xmlns:ns1="http://schemas.microsoft.com/sharepoint/v3" xmlns:ns2="826a2e86-ab84-4377-bb4e-6e8c5fe189a9" targetNamespace="http://schemas.microsoft.com/office/2006/metadata/properties" ma:root="true" ma:fieldsID="2da203cbf9b29ef07aa04505d4607df0" ns1:_="" ns2:_="">
    <xsd:import namespace="http://schemas.microsoft.com/sharepoint/v3"/>
    <xsd:import namespace="826a2e86-ab84-4377-bb4e-6e8c5fe189a9"/>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26a2e86-ab84-4377-bb4e-6e8c5fe189a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4D9769-27BB-4928-BAD7-5B06B2AC2F79}">
  <ds:schemaRefs>
    <ds:schemaRef ds:uri="826a2e86-ab84-4377-bb4e-6e8c5fe189a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FCA6EB8-D529-4F1D-8A9F-E59976D49543}">
  <ds:schemaRefs>
    <ds:schemaRef ds:uri="http://schemas.microsoft.com/sharepoint/v3/contenttype/forms"/>
  </ds:schemaRefs>
</ds:datastoreItem>
</file>

<file path=customXml/itemProps3.xml><?xml version="1.0" encoding="utf-8"?>
<ds:datastoreItem xmlns:ds="http://schemas.openxmlformats.org/officeDocument/2006/customXml" ds:itemID="{3AE35D89-79D9-44A7-922B-1DDC966D1AE9}">
  <ds:schemaRefs>
    <ds:schemaRef ds:uri="826a2e86-ab84-4377-bb4e-6e8c5fe189a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Madison</Template>
  <TotalTime>463</TotalTime>
  <Words>4236</Words>
  <Application>Microsoft Macintosh PowerPoint</Application>
  <PresentationFormat>Widescreen</PresentationFormat>
  <Paragraphs>385</Paragraphs>
  <Slides>21</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Calibri</vt:lpstr>
      <vt:lpstr>Courier New</vt:lpstr>
      <vt:lpstr>Google Sans</vt:lpstr>
      <vt:lpstr>Helvetica Neue</vt:lpstr>
      <vt:lpstr>Poppins</vt:lpstr>
      <vt:lpstr>Wingdings</vt:lpstr>
      <vt:lpstr>Wingdings 2</vt:lpstr>
      <vt:lpstr>Wingdings,Sans-Serif</vt:lpstr>
      <vt:lpstr>Ovintiv Employee Simple 2020</vt:lpstr>
      <vt:lpstr>Understanding Operational Risk: Analysis on LEL &amp; H₂S Exposure Incidents</vt:lpstr>
      <vt:lpstr>Self-Introduction</vt:lpstr>
      <vt:lpstr>Presentation Overview</vt:lpstr>
      <vt:lpstr>Project Background</vt:lpstr>
      <vt:lpstr>Blackline Project Overview</vt:lpstr>
      <vt:lpstr>Blackline Safety Monitors</vt:lpstr>
      <vt:lpstr>LEL &amp; H2S</vt:lpstr>
      <vt:lpstr>More on the Data </vt:lpstr>
      <vt:lpstr>Data Collection Process </vt:lpstr>
      <vt:lpstr>Email Format and Power App </vt:lpstr>
      <vt:lpstr>Profiling Tasks</vt:lpstr>
      <vt:lpstr>Task Profiles</vt:lpstr>
      <vt:lpstr>Hot Spot Analysis</vt:lpstr>
      <vt:lpstr>Hot-Spot Analysis: LEL Data</vt:lpstr>
      <vt:lpstr>Hot-Spot Analysis: H2S Data</vt:lpstr>
      <vt:lpstr>Solutions &amp; Impact</vt:lpstr>
      <vt:lpstr>Risk Reduction Solutions</vt:lpstr>
      <vt:lpstr>Project Impact </vt:lpstr>
      <vt:lpstr>Next Steps </vt:lpstr>
      <vt:lpstr>Next Steps of the Project</vt:lpstr>
      <vt:lpstr>And all our COA field operators!</vt:lpstr>
    </vt:vector>
  </TitlesOfParts>
  <Company>Ovintiv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creator>Nguyen, Thomas</dc:creator>
  <cp:lastModifiedBy>Nguyen, Thinh</cp:lastModifiedBy>
  <cp:revision>163</cp:revision>
  <dcterms:created xsi:type="dcterms:W3CDTF">2024-07-11T22:26:25Z</dcterms:created>
  <dcterms:modified xsi:type="dcterms:W3CDTF">2025-12-26T04:43:03Z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4A8F9A58-B986-41BD-ADFD-026C0E5827D0</vt:lpwstr>
  </property>
  <property fmtid="{D5CDD505-2E9C-101B-9397-08002B2CF9AE}" pid="3" name="ArticulatePath">
    <vt:lpwstr>Presentation1</vt:lpwstr>
  </property>
  <property fmtid="{D5CDD505-2E9C-101B-9397-08002B2CF9AE}" pid="4" name="ContentTypeId">
    <vt:lpwstr>0x010100AD06A4899DB3FE4AB5E917FD3DEE00EF</vt:lpwstr>
  </property>
  <property fmtid="{D5CDD505-2E9C-101B-9397-08002B2CF9AE}" pid="5" name="MSIP_Label_570d6e76-eb72-4e29-93ad-1b479ae792e8_Enabled">
    <vt:lpwstr>true</vt:lpwstr>
  </property>
  <property fmtid="{D5CDD505-2E9C-101B-9397-08002B2CF9AE}" pid="6" name="MSIP_Label_570d6e76-eb72-4e29-93ad-1b479ae792e8_SetDate">
    <vt:lpwstr>2024-07-11T22:26:30Z</vt:lpwstr>
  </property>
  <property fmtid="{D5CDD505-2E9C-101B-9397-08002B2CF9AE}" pid="7" name="MSIP_Label_570d6e76-eb72-4e29-93ad-1b479ae792e8_Method">
    <vt:lpwstr>Standard</vt:lpwstr>
  </property>
  <property fmtid="{D5CDD505-2E9C-101B-9397-08002B2CF9AE}" pid="8" name="MSIP_Label_570d6e76-eb72-4e29-93ad-1b479ae792e8_Name">
    <vt:lpwstr>Internal</vt:lpwstr>
  </property>
  <property fmtid="{D5CDD505-2E9C-101B-9397-08002B2CF9AE}" pid="9" name="MSIP_Label_570d6e76-eb72-4e29-93ad-1b479ae792e8_SiteId">
    <vt:lpwstr>cf0eed28-3144-48da-81a3-4a005701eda5</vt:lpwstr>
  </property>
  <property fmtid="{D5CDD505-2E9C-101B-9397-08002B2CF9AE}" pid="10" name="MSIP_Label_570d6e76-eb72-4e29-93ad-1b479ae792e8_ActionId">
    <vt:lpwstr>7b750cbc-84d0-4ed7-8441-80b766d77a54</vt:lpwstr>
  </property>
  <property fmtid="{D5CDD505-2E9C-101B-9397-08002B2CF9AE}" pid="11" name="MSIP_Label_570d6e76-eb72-4e29-93ad-1b479ae792e8_ContentBits">
    <vt:lpwstr>0</vt:lpwstr>
  </property>
</Properties>
</file>